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8" r:id="rId3"/>
    <p:sldMasterId id="2147483687" r:id="rId4"/>
    <p:sldMasterId id="2147483696" r:id="rId5"/>
    <p:sldMasterId id="2147483897" r:id="rId6"/>
  </p:sldMasterIdLst>
  <p:notesMasterIdLst>
    <p:notesMasterId r:id="rId43"/>
  </p:notesMasterIdLst>
  <p:sldIdLst>
    <p:sldId id="257" r:id="rId7"/>
    <p:sldId id="258" r:id="rId8"/>
    <p:sldId id="263" r:id="rId9"/>
    <p:sldId id="264" r:id="rId10"/>
    <p:sldId id="279" r:id="rId11"/>
    <p:sldId id="259" r:id="rId12"/>
    <p:sldId id="280" r:id="rId13"/>
    <p:sldId id="265" r:id="rId14"/>
    <p:sldId id="266" r:id="rId15"/>
    <p:sldId id="267" r:id="rId16"/>
    <p:sldId id="268" r:id="rId17"/>
    <p:sldId id="269" r:id="rId18"/>
    <p:sldId id="271" r:id="rId19"/>
    <p:sldId id="288" r:id="rId20"/>
    <p:sldId id="287" r:id="rId21"/>
    <p:sldId id="272" r:id="rId22"/>
    <p:sldId id="273" r:id="rId23"/>
    <p:sldId id="274" r:id="rId24"/>
    <p:sldId id="275" r:id="rId25"/>
    <p:sldId id="276" r:id="rId26"/>
    <p:sldId id="278" r:id="rId27"/>
    <p:sldId id="277" r:id="rId28"/>
    <p:sldId id="289" r:id="rId29"/>
    <p:sldId id="281" r:id="rId30"/>
    <p:sldId id="282" r:id="rId31"/>
    <p:sldId id="283" r:id="rId32"/>
    <p:sldId id="284" r:id="rId33"/>
    <p:sldId id="285" r:id="rId34"/>
    <p:sldId id="286" r:id="rId35"/>
    <p:sldId id="291" r:id="rId36"/>
    <p:sldId id="290" r:id="rId37"/>
    <p:sldId id="292" r:id="rId38"/>
    <p:sldId id="293" r:id="rId39"/>
    <p:sldId id="294" r:id="rId40"/>
    <p:sldId id="260" r:id="rId41"/>
    <p:sldId id="262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26" autoAdjust="0"/>
  </p:normalViewPr>
  <p:slideViewPr>
    <p:cSldViewPr>
      <p:cViewPr varScale="1">
        <p:scale>
          <a:sx n="93" d="100"/>
          <a:sy n="93" d="100"/>
        </p:scale>
        <p:origin x="-215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78D4E-4D52-47B3-BF2A-481B8BD5CF7A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A3C5C-A88C-46C5-8D08-138A2AC79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5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Restful</a:t>
            </a:r>
            <a:r>
              <a:rPr lang="en-US" altLang="ko-KR" baseline="0" dirty="0" smtClean="0"/>
              <a:t> API : http</a:t>
            </a:r>
            <a:r>
              <a:rPr lang="ko-KR" altLang="en-US" baseline="0" dirty="0" smtClean="0"/>
              <a:t>를 통하여 </a:t>
            </a:r>
            <a:r>
              <a:rPr lang="ko-KR" altLang="en-US" baseline="0" dirty="0" err="1" smtClean="0"/>
              <a:t>웹서버로</a:t>
            </a:r>
            <a:r>
              <a:rPr lang="ko-KR" altLang="en-US" baseline="0" dirty="0" smtClean="0"/>
              <a:t> 구성된 서버에게 데이터 </a:t>
            </a:r>
            <a:r>
              <a:rPr lang="en-US" altLang="ko-KR" baseline="0" dirty="0" smtClean="0"/>
              <a:t>operation</a:t>
            </a:r>
            <a:r>
              <a:rPr lang="ko-KR" altLang="en-US" baseline="0" dirty="0" smtClean="0"/>
              <a:t>을 요청하고 그 결과를 받는 것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A3C5C-A88C-46C5-8D08-138A2AC79D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6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3" y="22542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28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3" y="496281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3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85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6669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2543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60" y="2603451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9904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4300910" y="6556380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- </a:t>
            </a:r>
            <a:fld id="{9C3E6AE3-892C-45EF-87CC-8CB8010BE949}" type="slidenum">
              <a:rPr kumimoji="0" lang="en-US" altLang="ko-KR" sz="1100" b="1" spc="-3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 -</a:t>
            </a: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211015" y="6578606"/>
            <a:ext cx="294395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8" y="6594486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94422" y="111591"/>
            <a:ext cx="8331886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23" y="828943"/>
            <a:ext cx="8714643" cy="5640224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4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2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0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90594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5" y="225430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6200045" y="6605591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32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5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89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3462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5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6200045" y="6605591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6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797" y="655211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3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5" y="225430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6200045" y="6605591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57" y="2603445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52188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4300907" y="6556377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- </a:t>
            </a:r>
            <a:fld id="{AF0343B5-D60C-4A8E-9308-F69D0C52EDFD}" type="slidenum">
              <a:rPr kumimoji="0" lang="en-US" altLang="ko-KR" sz="1100" b="1" spc="-3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 -</a:t>
            </a: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211015" y="6578603"/>
            <a:ext cx="294395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8" y="6594480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94422" y="111585"/>
            <a:ext cx="8331886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20" y="828943"/>
            <a:ext cx="8714643" cy="5640224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4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2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0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3008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bg>
      <p:bgPr>
        <a:solidFill>
          <a:srgbClr val="00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 userDrawn="1"/>
        </p:nvSpPr>
        <p:spPr bwMode="auto">
          <a:xfrm>
            <a:off x="2930772" y="3392490"/>
            <a:ext cx="3280997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800" b="1">
                <a:solidFill>
                  <a:srgbClr val="0075A9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3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90245" y="3000375"/>
            <a:ext cx="116351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50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"/>
            <a:ext cx="9144000" cy="8747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7" name="그룹 103"/>
          <p:cNvGrpSpPr>
            <a:grpSpLocks/>
          </p:cNvGrpSpPr>
          <p:nvPr/>
        </p:nvGrpSpPr>
        <p:grpSpPr bwMode="auto">
          <a:xfrm>
            <a:off x="252048" y="76200"/>
            <a:ext cx="183174" cy="738188"/>
            <a:chOff x="4304895" y="1772816"/>
            <a:chExt cx="199011" cy="736920"/>
          </a:xfrm>
        </p:grpSpPr>
        <p:sp>
          <p:nvSpPr>
            <p:cNvPr id="8" name="직사각형 7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29"/>
          <p:cNvGrpSpPr>
            <a:grpSpLocks/>
          </p:cNvGrpSpPr>
          <p:nvPr/>
        </p:nvGrpSpPr>
        <p:grpSpPr bwMode="auto">
          <a:xfrm flipH="1">
            <a:off x="8708784" y="76200"/>
            <a:ext cx="183173" cy="738188"/>
            <a:chOff x="4304895" y="1772816"/>
            <a:chExt cx="199011" cy="736920"/>
          </a:xfrm>
        </p:grpSpPr>
        <p:sp>
          <p:nvSpPr>
            <p:cNvPr id="12" name="직사각형 11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5"/>
          <p:cNvGrpSpPr>
            <a:grpSpLocks/>
          </p:cNvGrpSpPr>
          <p:nvPr/>
        </p:nvGrpSpPr>
        <p:grpSpPr bwMode="auto">
          <a:xfrm>
            <a:off x="473322" y="6486530"/>
            <a:ext cx="8440615" cy="265113"/>
            <a:chOff x="511977" y="6486617"/>
            <a:chExt cx="9144552" cy="26459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511977" y="6551154"/>
              <a:ext cx="36004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700">
                  <a:solidFill>
                    <a:srgbClr val="000000"/>
                  </a:solidFill>
                </a:rPr>
                <a:t>Copyright © 2014 Samsung SDS Co., Ltd. All rights reserved   |  Confidential 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11977" y="6583265"/>
              <a:ext cx="0" cy="14417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C:\Users\ywpaul.shin\Desktop\CI png New\CI-Kor-sig-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6" b="50516"/>
            <a:stretch>
              <a:fillRect/>
            </a:stretch>
          </p:blipFill>
          <p:spPr bwMode="auto">
            <a:xfrm>
              <a:off x="8434551" y="6486617"/>
              <a:ext cx="1221978" cy="254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925" y="6554793"/>
            <a:ext cx="398585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56936B06-7F43-4276-ABC0-7970FA4D6949}" type="slidenum">
              <a:rPr kumimoji="0" lang="ko-KR" altLang="en-US" sz="1100" smtClean="0">
                <a:solidFill>
                  <a:srgbClr val="039BE7"/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100" dirty="0">
              <a:solidFill>
                <a:srgbClr val="039BE7"/>
              </a:solidFill>
              <a:latin typeface="+mn-lt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633" y="933406"/>
            <a:ext cx="7842738" cy="767407"/>
          </a:xfr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937" y="184020"/>
            <a:ext cx="7717632" cy="469925"/>
          </a:xfrm>
        </p:spPr>
        <p:txBody>
          <a:bodyPr lIns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3" y="273809"/>
            <a:ext cx="2858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650631" y="1844678"/>
            <a:ext cx="7842738" cy="4608513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391871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>
            <a:spLocks noChangeArrowheads="1"/>
          </p:cNvSpPr>
          <p:nvPr userDrawn="1"/>
        </p:nvSpPr>
        <p:spPr bwMode="auto">
          <a:xfrm>
            <a:off x="4161692" y="6629405"/>
            <a:ext cx="8382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fld id="{D4A666DC-2B6A-4FA4-AA9E-7702AFB2D30A}" type="slidenum">
              <a:rPr kumimoji="0" lang="en-US" altLang="ko-KR" sz="1000" b="1">
                <a:solidFill>
                  <a:srgbClr val="7F7F7F"/>
                </a:solidFill>
                <a:ea typeface="맑은 고딕" pitchFamily="50" charset="-127"/>
                <a:cs typeface="Lucida Sans Unicode" pitchFamily="34" charset="0"/>
              </a:rPr>
              <a:pPr algn="ctr"/>
              <a:t>‹#›</a:t>
            </a:fld>
            <a:endParaRPr kumimoji="0" lang="en-US" altLang="ko-KR" sz="1000" b="1">
              <a:solidFill>
                <a:srgbClr val="7F7F7F"/>
              </a:solidFill>
              <a:ea typeface="맑은 고딕" pitchFamily="50" charset="-127"/>
              <a:cs typeface="Lucida Sans Unicode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7147077" y="6654526"/>
            <a:ext cx="183280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defTabSz="914400" eaLnBrk="0" hangingPunct="0"/>
            <a:r>
              <a:rPr kumimoji="0" lang="en-US" altLang="ko-KR" sz="800" b="1">
                <a:solidFill>
                  <a:srgbClr val="01BEFC"/>
                </a:solidFill>
                <a:ea typeface="HY견고딕" pitchFamily="18" charset="-127"/>
                <a:cs typeface="Arial" pitchFamily="34" charset="0"/>
              </a:rPr>
              <a:t>© 2014  S-Core. All rights reserved.</a:t>
            </a: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43" y="138113"/>
            <a:ext cx="766396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161844" y="857756"/>
            <a:ext cx="8820318" cy="5729161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ko-KR" sz="1800" b="1">
                <a:latin typeface="+mn-lt"/>
              </a:defRPr>
            </a:lvl1pPr>
            <a:lvl2pPr eaLnBrk="1" latinLnBrk="0" hangingPunct="1">
              <a:defRPr kumimoji="0" lang="ko-KR" sz="1600" b="0">
                <a:latin typeface="+mn-lt"/>
              </a:defRPr>
            </a:lvl2pPr>
            <a:lvl3pPr eaLnBrk="1" latinLnBrk="0" hangingPunct="1">
              <a:defRPr kumimoji="0" lang="ko-KR" sz="1400" b="0">
                <a:latin typeface="+mn-lt"/>
              </a:defRPr>
            </a:lvl3pPr>
            <a:lvl4pPr eaLnBrk="1" latinLnBrk="0" hangingPunct="1">
              <a:defRPr kumimoji="0" lang="ko-KR" sz="1200" b="0">
                <a:latin typeface="+mn-lt"/>
              </a:defRPr>
            </a:lvl4pPr>
            <a:lvl5pPr eaLnBrk="1" latinLnBrk="0" hangingPunct="1">
              <a:defRPr kumimoji="0" lang="ko-KR" sz="1200" b="0"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100476"/>
            <a:ext cx="8153400" cy="53340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>
              <a:defRPr lang="ko-KR" altLang="en-US" sz="2600" b="1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721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5" y="225430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200045" y="6605591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5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89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76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3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4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795" y="655208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9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6" y="225432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6200046" y="6605592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34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7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3511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6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6200046" y="6605592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7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798" y="655211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029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6" y="225432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6200046" y="6605592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58" y="2603447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25308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4300908" y="6556378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- </a:t>
            </a:r>
            <a:fld id="{CA1852E1-AF6E-421B-B3D0-A1B02A472691}" type="slidenum">
              <a:rPr kumimoji="0" lang="en-US" altLang="ko-KR" sz="1100" b="1" spc="-3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 -</a:t>
            </a: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211015" y="6578604"/>
            <a:ext cx="294395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8" y="6594482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94422" y="111587"/>
            <a:ext cx="8331886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21" y="828943"/>
            <a:ext cx="8714643" cy="5640224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4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2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0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373276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bg>
      <p:bgPr>
        <a:solidFill>
          <a:srgbClr val="00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 userDrawn="1"/>
        </p:nvSpPr>
        <p:spPr bwMode="auto">
          <a:xfrm>
            <a:off x="2930773" y="3392491"/>
            <a:ext cx="3280997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800" b="1">
                <a:solidFill>
                  <a:srgbClr val="0075A9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3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90246" y="3000375"/>
            <a:ext cx="116351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885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"/>
            <a:ext cx="9144000" cy="8747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7" name="그룹 103"/>
          <p:cNvGrpSpPr>
            <a:grpSpLocks/>
          </p:cNvGrpSpPr>
          <p:nvPr/>
        </p:nvGrpSpPr>
        <p:grpSpPr bwMode="auto">
          <a:xfrm>
            <a:off x="252049" y="76200"/>
            <a:ext cx="183174" cy="738188"/>
            <a:chOff x="4304895" y="1772816"/>
            <a:chExt cx="199011" cy="736920"/>
          </a:xfrm>
        </p:grpSpPr>
        <p:sp>
          <p:nvSpPr>
            <p:cNvPr id="8" name="직사각형 7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29"/>
          <p:cNvGrpSpPr>
            <a:grpSpLocks/>
          </p:cNvGrpSpPr>
          <p:nvPr/>
        </p:nvGrpSpPr>
        <p:grpSpPr bwMode="auto">
          <a:xfrm flipH="1">
            <a:off x="8708785" y="76200"/>
            <a:ext cx="183173" cy="738188"/>
            <a:chOff x="4304895" y="1772816"/>
            <a:chExt cx="199011" cy="736920"/>
          </a:xfrm>
        </p:grpSpPr>
        <p:sp>
          <p:nvSpPr>
            <p:cNvPr id="12" name="직사각형 11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5"/>
          <p:cNvGrpSpPr>
            <a:grpSpLocks/>
          </p:cNvGrpSpPr>
          <p:nvPr/>
        </p:nvGrpSpPr>
        <p:grpSpPr bwMode="auto">
          <a:xfrm>
            <a:off x="473323" y="6486532"/>
            <a:ext cx="8440615" cy="265113"/>
            <a:chOff x="511977" y="6486617"/>
            <a:chExt cx="9144552" cy="26459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511977" y="6551154"/>
              <a:ext cx="36004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700">
                  <a:solidFill>
                    <a:srgbClr val="000000"/>
                  </a:solidFill>
                </a:rPr>
                <a:t>Copyright © 2014 Samsung SDS Co., Ltd. All rights reserved   |  Confidential 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11977" y="6583265"/>
              <a:ext cx="0" cy="14417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C:\Users\ywpaul.shin\Desktop\CI png New\CI-Kor-sig-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6" b="50516"/>
            <a:stretch>
              <a:fillRect/>
            </a:stretch>
          </p:blipFill>
          <p:spPr bwMode="auto">
            <a:xfrm>
              <a:off x="8434551" y="6486617"/>
              <a:ext cx="1221978" cy="254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926" y="6554795"/>
            <a:ext cx="398585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5E6C19A-28F6-462F-8F82-1BC85D8EC9A1}" type="slidenum">
              <a:rPr kumimoji="0" lang="ko-KR" altLang="en-US" sz="1100" smtClean="0">
                <a:solidFill>
                  <a:srgbClr val="039BE7"/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100" dirty="0">
              <a:solidFill>
                <a:srgbClr val="039BE7"/>
              </a:solidFill>
              <a:latin typeface="+mn-lt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633" y="933408"/>
            <a:ext cx="7842738" cy="767407"/>
          </a:xfr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937" y="184022"/>
            <a:ext cx="7717632" cy="469925"/>
          </a:xfrm>
        </p:spPr>
        <p:txBody>
          <a:bodyPr lIns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4" y="273809"/>
            <a:ext cx="2858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650631" y="1844678"/>
            <a:ext cx="7842738" cy="4608513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1286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>
            <a:spLocks noChangeArrowheads="1"/>
          </p:cNvSpPr>
          <p:nvPr userDrawn="1"/>
        </p:nvSpPr>
        <p:spPr bwMode="auto">
          <a:xfrm>
            <a:off x="4161692" y="6629407"/>
            <a:ext cx="8382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fld id="{D0C0BA58-C9F3-4CEF-BE74-C24DBC3806CE}" type="slidenum">
              <a:rPr kumimoji="0" lang="en-US" altLang="ko-KR" sz="1000" b="1">
                <a:solidFill>
                  <a:srgbClr val="7F7F7F"/>
                </a:solidFill>
                <a:ea typeface="맑은 고딕" pitchFamily="50" charset="-127"/>
                <a:cs typeface="Lucida Sans Unicode" pitchFamily="34" charset="0"/>
              </a:rPr>
              <a:pPr algn="ctr"/>
              <a:t>‹#›</a:t>
            </a:fld>
            <a:endParaRPr kumimoji="0" lang="en-US" altLang="ko-KR" sz="1000" b="1">
              <a:solidFill>
                <a:srgbClr val="7F7F7F"/>
              </a:solidFill>
              <a:ea typeface="맑은 고딕" pitchFamily="50" charset="-127"/>
              <a:cs typeface="Lucida Sans Unicode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7147077" y="6654526"/>
            <a:ext cx="183280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defTabSz="914400" eaLnBrk="0" hangingPunct="0"/>
            <a:r>
              <a:rPr kumimoji="0" lang="en-US" altLang="ko-KR" sz="800" b="1">
                <a:solidFill>
                  <a:srgbClr val="01BEFC"/>
                </a:solidFill>
                <a:ea typeface="HY견고딕" pitchFamily="18" charset="-127"/>
                <a:cs typeface="Arial" pitchFamily="34" charset="0"/>
              </a:rPr>
              <a:t>© 2014  S-Core. All rights reserved.</a:t>
            </a: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43" y="138113"/>
            <a:ext cx="766396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161845" y="857756"/>
            <a:ext cx="8820318" cy="5729161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ko-KR" sz="1800" b="1">
                <a:latin typeface="+mn-lt"/>
              </a:defRPr>
            </a:lvl1pPr>
            <a:lvl2pPr eaLnBrk="1" latinLnBrk="0" hangingPunct="1">
              <a:defRPr kumimoji="0" lang="ko-KR" sz="1600" b="0">
                <a:latin typeface="+mn-lt"/>
              </a:defRPr>
            </a:lvl2pPr>
            <a:lvl3pPr eaLnBrk="1" latinLnBrk="0" hangingPunct="1">
              <a:defRPr kumimoji="0" lang="ko-KR" sz="1400" b="0">
                <a:latin typeface="+mn-lt"/>
              </a:defRPr>
            </a:lvl3pPr>
            <a:lvl4pPr eaLnBrk="1" latinLnBrk="0" hangingPunct="1">
              <a:defRPr kumimoji="0" lang="ko-KR" sz="1200" b="0">
                <a:latin typeface="+mn-lt"/>
              </a:defRPr>
            </a:lvl4pPr>
            <a:lvl5pPr eaLnBrk="1" latinLnBrk="0" hangingPunct="1">
              <a:defRPr kumimoji="0" lang="ko-KR" sz="1200" b="0"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100476"/>
            <a:ext cx="8153400" cy="53340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>
              <a:defRPr lang="ko-KR" altLang="en-US" sz="2600" b="1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876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6" y="225432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200046" y="6605592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7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97380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7" y="225434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36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9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3782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7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7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799" y="655211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35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3" y="22542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55" y="2603441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78895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7" y="225434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59" y="2603449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66106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4300909" y="6556379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- </a:t>
            </a:r>
            <a:fld id="{C2AB958D-E13F-41D8-A65E-5384A68B26CB}" type="slidenum">
              <a:rPr kumimoji="0" lang="en-US" altLang="ko-KR" sz="1100" b="1" spc="-3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 -</a:t>
            </a:r>
          </a:p>
        </p:txBody>
      </p:sp>
      <p:pic>
        <p:nvPicPr>
          <p:cNvPr id="6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8" y="6594484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94422" y="111589"/>
            <a:ext cx="8331886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22" y="828943"/>
            <a:ext cx="8714643" cy="5640224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4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2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0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649307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bg>
      <p:bgPr>
        <a:solidFill>
          <a:srgbClr val="00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90247" y="3000375"/>
            <a:ext cx="116351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7390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"/>
            <a:ext cx="9144000" cy="8747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7" name="그룹 103"/>
          <p:cNvGrpSpPr>
            <a:grpSpLocks/>
          </p:cNvGrpSpPr>
          <p:nvPr/>
        </p:nvGrpSpPr>
        <p:grpSpPr bwMode="auto">
          <a:xfrm>
            <a:off x="252050" y="76200"/>
            <a:ext cx="183174" cy="738188"/>
            <a:chOff x="4304895" y="1772816"/>
            <a:chExt cx="199011" cy="736920"/>
          </a:xfrm>
        </p:grpSpPr>
        <p:sp>
          <p:nvSpPr>
            <p:cNvPr id="8" name="직사각형 7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29"/>
          <p:cNvGrpSpPr>
            <a:grpSpLocks/>
          </p:cNvGrpSpPr>
          <p:nvPr/>
        </p:nvGrpSpPr>
        <p:grpSpPr bwMode="auto">
          <a:xfrm flipH="1">
            <a:off x="8708786" y="76200"/>
            <a:ext cx="183173" cy="738188"/>
            <a:chOff x="4304895" y="1772816"/>
            <a:chExt cx="199011" cy="736920"/>
          </a:xfrm>
        </p:grpSpPr>
        <p:sp>
          <p:nvSpPr>
            <p:cNvPr id="12" name="직사각형 11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5"/>
          <p:cNvGrpSpPr>
            <a:grpSpLocks/>
          </p:cNvGrpSpPr>
          <p:nvPr/>
        </p:nvGrpSpPr>
        <p:grpSpPr bwMode="auto">
          <a:xfrm>
            <a:off x="473324" y="6486534"/>
            <a:ext cx="8440615" cy="265113"/>
            <a:chOff x="511977" y="6486617"/>
            <a:chExt cx="9144552" cy="26459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511977" y="6551154"/>
              <a:ext cx="36004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700">
                  <a:solidFill>
                    <a:srgbClr val="000000"/>
                  </a:solidFill>
                </a:rPr>
                <a:t>Copyright © 2014 Samsung SDS Co., Ltd. All rights reserved   |  Confidential 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11977" y="6583265"/>
              <a:ext cx="0" cy="14417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C:\Users\ywpaul.shin\Desktop\CI png New\CI-Kor-sig-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6" b="50516"/>
            <a:stretch>
              <a:fillRect/>
            </a:stretch>
          </p:blipFill>
          <p:spPr bwMode="auto">
            <a:xfrm>
              <a:off x="8434551" y="6486617"/>
              <a:ext cx="1221978" cy="254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927" y="6554797"/>
            <a:ext cx="398585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FAB6286-2F28-42D0-8651-1A2E4C797732}" type="slidenum">
              <a:rPr kumimoji="0" lang="ko-KR" altLang="en-US" sz="1100" smtClean="0">
                <a:solidFill>
                  <a:srgbClr val="039BE7"/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100" dirty="0">
              <a:solidFill>
                <a:srgbClr val="039BE7"/>
              </a:solidFill>
              <a:latin typeface="+mn-lt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633" y="933410"/>
            <a:ext cx="7842738" cy="767407"/>
          </a:xfr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937" y="184024"/>
            <a:ext cx="7717632" cy="469925"/>
          </a:xfrm>
        </p:spPr>
        <p:txBody>
          <a:bodyPr lIns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5" y="273809"/>
            <a:ext cx="2858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650631" y="1844678"/>
            <a:ext cx="7842738" cy="4608513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237488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>
            <a:spLocks noChangeArrowheads="1"/>
          </p:cNvSpPr>
          <p:nvPr userDrawn="1"/>
        </p:nvSpPr>
        <p:spPr bwMode="auto">
          <a:xfrm>
            <a:off x="4161692" y="6629409"/>
            <a:ext cx="8382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fld id="{FFD43F8E-8667-409A-B16E-4620E69684C7}" type="slidenum">
              <a:rPr kumimoji="0" lang="en-US" altLang="ko-KR" sz="1000" b="1">
                <a:solidFill>
                  <a:srgbClr val="7F7F7F"/>
                </a:solidFill>
                <a:ea typeface="맑은 고딕" pitchFamily="50" charset="-127"/>
                <a:cs typeface="Lucida Sans Unicode" pitchFamily="34" charset="0"/>
              </a:rPr>
              <a:pPr algn="ctr"/>
              <a:t>‹#›</a:t>
            </a:fld>
            <a:endParaRPr kumimoji="0" lang="en-US" altLang="ko-KR" sz="1000" b="1">
              <a:solidFill>
                <a:srgbClr val="7F7F7F"/>
              </a:solidFill>
              <a:ea typeface="맑은 고딕" pitchFamily="50" charset="-127"/>
              <a:cs typeface="Lucida Sans Unicode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7147077" y="6654526"/>
            <a:ext cx="183280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defTabSz="914400" eaLnBrk="0" hangingPunct="0"/>
            <a:r>
              <a:rPr kumimoji="0" lang="en-US" altLang="ko-KR" sz="800" b="1">
                <a:solidFill>
                  <a:srgbClr val="01BEFC"/>
                </a:solidFill>
                <a:ea typeface="HY견고딕" pitchFamily="18" charset="-127"/>
                <a:cs typeface="Arial" pitchFamily="34" charset="0"/>
              </a:rPr>
              <a:t>© 2014  S-Core. All rights reserved.</a:t>
            </a: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43" y="138113"/>
            <a:ext cx="766396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161846" y="857756"/>
            <a:ext cx="8820318" cy="5729161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ko-KR" sz="1800" b="1">
                <a:latin typeface="+mn-lt"/>
              </a:defRPr>
            </a:lvl1pPr>
            <a:lvl2pPr eaLnBrk="1" latinLnBrk="0" hangingPunct="1">
              <a:defRPr kumimoji="0" lang="ko-KR" sz="1600" b="0">
                <a:latin typeface="+mn-lt"/>
              </a:defRPr>
            </a:lvl2pPr>
            <a:lvl3pPr eaLnBrk="1" latinLnBrk="0" hangingPunct="1">
              <a:defRPr kumimoji="0" lang="ko-KR" sz="1400" b="0">
                <a:latin typeface="+mn-lt"/>
              </a:defRPr>
            </a:lvl3pPr>
            <a:lvl4pPr eaLnBrk="1" latinLnBrk="0" hangingPunct="1">
              <a:defRPr kumimoji="0" lang="ko-KR" sz="1200" b="0">
                <a:latin typeface="+mn-lt"/>
              </a:defRPr>
            </a:lvl4pPr>
            <a:lvl5pPr eaLnBrk="1" latinLnBrk="0" hangingPunct="1">
              <a:defRPr kumimoji="0" lang="ko-KR" sz="1200" b="0"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100476"/>
            <a:ext cx="8153400" cy="53340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>
              <a:defRPr lang="ko-KR" altLang="en-US" sz="2600" b="1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808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7" y="225434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200047" y="6605593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19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87720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2543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38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2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03229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8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7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800" y="655211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320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work\S-Core\ppt\001_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2543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60" y="2603451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9904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4300910" y="6556380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- </a:t>
            </a:r>
            <a:fld id="{9C3E6AE3-892C-45EF-87CC-8CB8010BE949}" type="slidenum">
              <a:rPr kumimoji="0" lang="en-US" altLang="ko-KR" sz="1100" b="1" spc="-3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</a:rPr>
              <a:t> -</a:t>
            </a: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211015" y="6578606"/>
            <a:ext cx="294395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8" y="6594486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94422" y="111591"/>
            <a:ext cx="8331886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23" y="828943"/>
            <a:ext cx="8714643" cy="5640224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4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2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0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9059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00905" y="6556375"/>
            <a:ext cx="542192" cy="430865"/>
          </a:xfrm>
          <a:prstGeom prst="rect">
            <a:avLst/>
          </a:prstGeom>
          <a:noFill/>
        </p:spPr>
        <p:txBody>
          <a:bodyPr lIns="91419" tIns="45709" rIns="91419" bIns="45709">
            <a:spAutoFit/>
          </a:bodyPr>
          <a:lstStyle/>
          <a:p>
            <a:pPr defTabSz="9141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- </a:t>
            </a:r>
            <a:fld id="{47D2F41C-FB4C-4BBF-82FD-347669FA1BA7}" type="slidenum">
              <a:rPr kumimoji="0" lang="en-US" altLang="ko-KR" sz="1100" b="1" spc="-3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b="1" spc="-3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-</a:t>
            </a:r>
          </a:p>
        </p:txBody>
      </p:sp>
      <p:pic>
        <p:nvPicPr>
          <p:cNvPr id="6" name="Picture 2" descr="D:\ppt양식\S-core\s-core_logo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47" y="6594476"/>
            <a:ext cx="672612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17396" y="111581"/>
            <a:ext cx="8208912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18" y="908720"/>
            <a:ext cx="8714643" cy="5508613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6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4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5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6"/>
              </a:buBlip>
              <a:defRPr kumimoji="0" lang="ko-KR" sz="115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118359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bg>
      <p:bgPr>
        <a:solidFill>
          <a:srgbClr val="00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 userDrawn="1"/>
        </p:nvSpPr>
        <p:spPr bwMode="auto">
          <a:xfrm>
            <a:off x="2930775" y="3392491"/>
            <a:ext cx="3280997" cy="3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800" b="1">
                <a:solidFill>
                  <a:srgbClr val="0075A9"/>
                </a:solidFill>
              </a:rPr>
              <a:t>Copyright © 2014 S-Core Co., Ltd. All rights reserved   |  Confidential </a:t>
            </a:r>
          </a:p>
        </p:txBody>
      </p:sp>
      <p:pic>
        <p:nvPicPr>
          <p:cNvPr id="3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90248" y="3000375"/>
            <a:ext cx="116351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025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"/>
            <a:ext cx="9144000" cy="8747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7" name="그룹 103"/>
          <p:cNvGrpSpPr>
            <a:grpSpLocks/>
          </p:cNvGrpSpPr>
          <p:nvPr/>
        </p:nvGrpSpPr>
        <p:grpSpPr bwMode="auto">
          <a:xfrm>
            <a:off x="252051" y="76200"/>
            <a:ext cx="183174" cy="738188"/>
            <a:chOff x="4304895" y="1772816"/>
            <a:chExt cx="199011" cy="736920"/>
          </a:xfrm>
        </p:grpSpPr>
        <p:sp>
          <p:nvSpPr>
            <p:cNvPr id="8" name="직사각형 7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29"/>
          <p:cNvGrpSpPr>
            <a:grpSpLocks/>
          </p:cNvGrpSpPr>
          <p:nvPr/>
        </p:nvGrpSpPr>
        <p:grpSpPr bwMode="auto">
          <a:xfrm flipH="1">
            <a:off x="8708787" y="76200"/>
            <a:ext cx="183173" cy="738188"/>
            <a:chOff x="4304895" y="1772816"/>
            <a:chExt cx="199011" cy="736920"/>
          </a:xfrm>
        </p:grpSpPr>
        <p:sp>
          <p:nvSpPr>
            <p:cNvPr id="12" name="직사각형 11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5"/>
          <p:cNvGrpSpPr>
            <a:grpSpLocks/>
          </p:cNvGrpSpPr>
          <p:nvPr/>
        </p:nvGrpSpPr>
        <p:grpSpPr bwMode="auto">
          <a:xfrm>
            <a:off x="473325" y="6486536"/>
            <a:ext cx="8440615" cy="265113"/>
            <a:chOff x="511977" y="6486617"/>
            <a:chExt cx="9144552" cy="26459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511977" y="6551154"/>
              <a:ext cx="36004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700">
                  <a:solidFill>
                    <a:srgbClr val="000000"/>
                  </a:solidFill>
                </a:rPr>
                <a:t>Copyright © 2014 Samsung SDS Co., Ltd. All rights reserved   |  Confidential 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11977" y="6583265"/>
              <a:ext cx="0" cy="14417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C:\Users\ywpaul.shin\Desktop\CI png New\CI-Kor-sig-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6" b="50516"/>
            <a:stretch>
              <a:fillRect/>
            </a:stretch>
          </p:blipFill>
          <p:spPr bwMode="auto">
            <a:xfrm>
              <a:off x="8434551" y="6486617"/>
              <a:ext cx="1221978" cy="254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928" y="6554799"/>
            <a:ext cx="398585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AA58CEEE-A1B6-4C98-8CED-50F9896A8AA5}" type="slidenum">
              <a:rPr kumimoji="0" lang="ko-KR" altLang="en-US" sz="1100" smtClean="0">
                <a:solidFill>
                  <a:srgbClr val="039BE7"/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100" dirty="0">
              <a:solidFill>
                <a:srgbClr val="039BE7"/>
              </a:solidFill>
              <a:latin typeface="+mn-lt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633" y="933412"/>
            <a:ext cx="7842738" cy="767407"/>
          </a:xfr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937" y="184026"/>
            <a:ext cx="7717632" cy="469925"/>
          </a:xfrm>
        </p:spPr>
        <p:txBody>
          <a:bodyPr lIns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6" y="273809"/>
            <a:ext cx="2858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650631" y="1844678"/>
            <a:ext cx="7842738" cy="4608513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93506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/>
          <p:cNvSpPr>
            <a:spLocks noChangeArrowheads="1"/>
          </p:cNvSpPr>
          <p:nvPr userDrawn="1"/>
        </p:nvSpPr>
        <p:spPr bwMode="auto">
          <a:xfrm>
            <a:off x="4161692" y="6629411"/>
            <a:ext cx="8382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fld id="{2E51DD7A-E62A-4289-91F1-33437E96FE06}" type="slidenum">
              <a:rPr kumimoji="0" lang="en-US" altLang="ko-KR" sz="1000" b="1">
                <a:solidFill>
                  <a:srgbClr val="7F7F7F"/>
                </a:solidFill>
                <a:ea typeface="맑은 고딕" pitchFamily="50" charset="-127"/>
                <a:cs typeface="Lucida Sans Unicode" pitchFamily="34" charset="0"/>
              </a:rPr>
              <a:pPr algn="ctr"/>
              <a:t>‹#›</a:t>
            </a:fld>
            <a:endParaRPr kumimoji="0" lang="en-US" altLang="ko-KR" sz="1000" b="1">
              <a:solidFill>
                <a:srgbClr val="7F7F7F"/>
              </a:solidFill>
              <a:ea typeface="맑은 고딕" pitchFamily="50" charset="-127"/>
              <a:cs typeface="Lucida Sans Unicode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7147077" y="6654526"/>
            <a:ext cx="1832800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36000" rIns="36000" bIns="3600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defTabSz="914400" eaLnBrk="0" hangingPunct="0"/>
            <a:r>
              <a:rPr kumimoji="0" lang="en-US" altLang="ko-KR" sz="800" b="1">
                <a:solidFill>
                  <a:srgbClr val="01BEFC"/>
                </a:solidFill>
                <a:ea typeface="HY견고딕" pitchFamily="18" charset="-127"/>
                <a:cs typeface="Arial" pitchFamily="34" charset="0"/>
              </a:rPr>
              <a:t>© 2014  S-Core. All rights reserved.</a:t>
            </a:r>
          </a:p>
        </p:txBody>
      </p:sp>
      <p:pic>
        <p:nvPicPr>
          <p:cNvPr id="6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243" y="138113"/>
            <a:ext cx="766396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161847" y="857756"/>
            <a:ext cx="8820318" cy="5729161"/>
          </a:xfrm>
          <a:prstGeom prst="rect">
            <a:avLst/>
          </a:prstGeom>
        </p:spPr>
        <p:txBody>
          <a:bodyPr>
            <a:normAutofit/>
          </a:bodyPr>
          <a:lstStyle>
            <a:lvl1pPr eaLnBrk="1" latinLnBrk="0" hangingPunct="1">
              <a:defRPr kumimoji="0" lang="ko-KR" sz="1800" b="1">
                <a:latin typeface="+mn-lt"/>
              </a:defRPr>
            </a:lvl1pPr>
            <a:lvl2pPr eaLnBrk="1" latinLnBrk="0" hangingPunct="1">
              <a:defRPr kumimoji="0" lang="ko-KR" sz="1600" b="0">
                <a:latin typeface="+mn-lt"/>
              </a:defRPr>
            </a:lvl2pPr>
            <a:lvl3pPr eaLnBrk="1" latinLnBrk="0" hangingPunct="1">
              <a:defRPr kumimoji="0" lang="ko-KR" sz="1400" b="0">
                <a:latin typeface="+mn-lt"/>
              </a:defRPr>
            </a:lvl3pPr>
            <a:lvl4pPr eaLnBrk="1" latinLnBrk="0" hangingPunct="1">
              <a:defRPr kumimoji="0" lang="ko-KR" sz="1200" b="0">
                <a:latin typeface="+mn-lt"/>
              </a:defRPr>
            </a:lvl4pPr>
            <a:lvl5pPr eaLnBrk="1" latinLnBrk="0" hangingPunct="1">
              <a:defRPr kumimoji="0" lang="ko-KR" sz="1200" b="0"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100476"/>
            <a:ext cx="8153400" cy="533400"/>
          </a:xfrm>
          <a:prstGeom prst="rect">
            <a:avLst/>
          </a:prstGeom>
          <a:ln>
            <a:noFill/>
          </a:ln>
          <a:effectLst/>
        </p:spPr>
        <p:txBody>
          <a:bodyPr/>
          <a:lstStyle>
            <a:lvl1pPr>
              <a:defRPr lang="ko-KR" altLang="en-US" sz="2600" b="1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9670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2543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2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97782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90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450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380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02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918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3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표지 2_1">
    <p:bg>
      <p:bgPr>
        <a:solidFill>
          <a:srgbClr val="00A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pt양식\S-core\s-core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990243" y="3000375"/>
            <a:ext cx="116351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2928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504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30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707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191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851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28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3" y="496281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3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85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666901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4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795" y="655208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98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7"/>
          <p:cNvSpPr>
            <a:spLocks noGrp="1"/>
          </p:cNvSpPr>
          <p:nvPr>
            <p:ph sz="quarter" idx="14"/>
          </p:nvPr>
        </p:nvSpPr>
        <p:spPr>
          <a:xfrm>
            <a:off x="2279755" y="2603441"/>
            <a:ext cx="6287076" cy="899703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788956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517396" y="111581"/>
            <a:ext cx="8208912" cy="505541"/>
          </a:xfrm>
          <a:prstGeom prst="rect">
            <a:avLst/>
          </a:prstGeom>
          <a:ln>
            <a:noFill/>
          </a:ln>
          <a:effectLst/>
        </p:spPr>
        <p:txBody>
          <a:bodyPr>
            <a:normAutofit/>
          </a:bodyPr>
          <a:lstStyle>
            <a:lvl1pPr marL="0" indent="0" algn="l">
              <a:buFont typeface="+mj-lt"/>
              <a:buNone/>
              <a:defRPr lang="ko-KR" altLang="en-US" sz="2200" b="1" cap="none" spc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11018" y="908720"/>
            <a:ext cx="8714643" cy="5508613"/>
          </a:xfrm>
          <a:prstGeom prst="rect">
            <a:avLst/>
          </a:prstGeom>
        </p:spPr>
        <p:txBody>
          <a:bodyPr>
            <a:normAutofit/>
          </a:bodyPr>
          <a:lstStyle>
            <a:lvl1pPr marL="342822" indent="-342822" eaLnBrk="1" latinLnBrk="0" hangingPunct="1">
              <a:lnSpc>
                <a:spcPct val="140000"/>
              </a:lnSpc>
              <a:buFont typeface="Wingdings" panose="05000000000000000000" pitchFamily="2" charset="2"/>
              <a:buChar char="§"/>
              <a:defRPr kumimoji="0" lang="ko-KR" sz="1600" b="1">
                <a:solidFill>
                  <a:schemeClr val="tx1"/>
                </a:solidFill>
                <a:latin typeface="+mn-lt"/>
              </a:defRPr>
            </a:lvl1pPr>
            <a:lvl2pPr marL="742781" indent="-285684" eaLnBrk="1" latinLnBrk="0" hangingPunct="1">
              <a:lnSpc>
                <a:spcPct val="140000"/>
              </a:lnSpc>
              <a:buFontTx/>
              <a:buBlip>
                <a:blip r:embed="rId2"/>
              </a:buBlip>
              <a:defRPr kumimoji="0" lang="ko-KR" sz="1400" b="0">
                <a:solidFill>
                  <a:schemeClr val="tx1"/>
                </a:solidFill>
                <a:latin typeface="+mn-lt"/>
              </a:defRPr>
            </a:lvl2pPr>
            <a:lvl3pPr marL="1142740" indent="-228548" eaLnBrk="1" latinLnBrk="0" hangingPunct="1">
              <a:lnSpc>
                <a:spcPct val="140000"/>
              </a:lnSpc>
              <a:buFontTx/>
              <a:buBlip>
                <a:blip r:embed="rId3"/>
              </a:buBlip>
              <a:defRPr kumimoji="0" lang="ko-KR" sz="1300" b="0">
                <a:solidFill>
                  <a:schemeClr val="tx1"/>
                </a:solidFill>
                <a:latin typeface="+mn-lt"/>
              </a:defRPr>
            </a:lvl3pPr>
            <a:lvl4pPr marL="1599834" indent="-228548" eaLnBrk="1" latinLnBrk="0" hangingPunct="1">
              <a:lnSpc>
                <a:spcPct val="140000"/>
              </a:lnSpc>
              <a:buFontTx/>
              <a:buBlip>
                <a:blip r:embed="rId4"/>
              </a:buBlip>
              <a:defRPr kumimoji="0" lang="ko-KR" sz="1150" b="0">
                <a:solidFill>
                  <a:schemeClr val="tx1"/>
                </a:solidFill>
                <a:latin typeface="+mn-lt"/>
              </a:defRPr>
            </a:lvl4pPr>
            <a:lvl5pPr eaLnBrk="1" latinLnBrk="0" hangingPunct="1">
              <a:defRPr kumimoji="0" lang="ko-KR"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118359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"/>
            <a:ext cx="9144000" cy="8747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7" name="그룹 103"/>
          <p:cNvGrpSpPr>
            <a:grpSpLocks/>
          </p:cNvGrpSpPr>
          <p:nvPr/>
        </p:nvGrpSpPr>
        <p:grpSpPr bwMode="auto">
          <a:xfrm>
            <a:off x="252046" y="76200"/>
            <a:ext cx="183174" cy="738188"/>
            <a:chOff x="4304895" y="1772816"/>
            <a:chExt cx="199011" cy="736920"/>
          </a:xfrm>
        </p:grpSpPr>
        <p:sp>
          <p:nvSpPr>
            <p:cNvPr id="8" name="직사각형 7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29"/>
          <p:cNvGrpSpPr>
            <a:grpSpLocks/>
          </p:cNvGrpSpPr>
          <p:nvPr/>
        </p:nvGrpSpPr>
        <p:grpSpPr bwMode="auto">
          <a:xfrm flipH="1">
            <a:off x="8708782" y="76200"/>
            <a:ext cx="183173" cy="738188"/>
            <a:chOff x="4304895" y="1772816"/>
            <a:chExt cx="199011" cy="736920"/>
          </a:xfrm>
        </p:grpSpPr>
        <p:sp>
          <p:nvSpPr>
            <p:cNvPr id="12" name="직사각형 11"/>
            <p:cNvSpPr/>
            <p:nvPr/>
          </p:nvSpPr>
          <p:spPr>
            <a:xfrm>
              <a:off x="4304895" y="1772816"/>
              <a:ext cx="92341" cy="71948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04895" y="2420989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04895" y="1772816"/>
              <a:ext cx="199011" cy="88747"/>
            </a:xfrm>
            <a:prstGeom prst="rect">
              <a:avLst/>
            </a:prstGeom>
            <a:solidFill>
              <a:srgbClr val="039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9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5"/>
          <p:cNvGrpSpPr>
            <a:grpSpLocks/>
          </p:cNvGrpSpPr>
          <p:nvPr/>
        </p:nvGrpSpPr>
        <p:grpSpPr bwMode="auto">
          <a:xfrm>
            <a:off x="473320" y="6486526"/>
            <a:ext cx="8440615" cy="265113"/>
            <a:chOff x="511977" y="6486617"/>
            <a:chExt cx="9144552" cy="26459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511977" y="6551154"/>
              <a:ext cx="360040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700">
                  <a:solidFill>
                    <a:srgbClr val="000000"/>
                  </a:solidFill>
                </a:rPr>
                <a:t>Copyright © 2014 Samsung SDS Co., Ltd. All rights reserved   |  Confidential 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11977" y="6583265"/>
              <a:ext cx="0" cy="144178"/>
            </a:xfrm>
            <a:prstGeom prst="line">
              <a:avLst/>
            </a:prstGeom>
            <a:ln>
              <a:solidFill>
                <a:srgbClr val="33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C:\Users\ywpaul.shin\Desktop\CI png New\CI-Kor-sig-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16" b="50516"/>
            <a:stretch>
              <a:fillRect/>
            </a:stretch>
          </p:blipFill>
          <p:spPr bwMode="auto">
            <a:xfrm>
              <a:off x="8434551" y="6486617"/>
              <a:ext cx="1221978" cy="254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슬라이드 번호 개체 틀 5"/>
          <p:cNvSpPr txBox="1">
            <a:spLocks/>
          </p:cNvSpPr>
          <p:nvPr/>
        </p:nvSpPr>
        <p:spPr>
          <a:xfrm>
            <a:off x="87923" y="6554789"/>
            <a:ext cx="398585" cy="1873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7047249A-539A-4EDB-845C-3E0C2CD093C8}" type="slidenum">
              <a:rPr kumimoji="0" lang="ko-KR" altLang="en-US" sz="1100" smtClean="0">
                <a:solidFill>
                  <a:srgbClr val="039BE7"/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100" dirty="0">
              <a:solidFill>
                <a:srgbClr val="039BE7"/>
              </a:solidFill>
              <a:latin typeface="+mn-lt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633" y="933402"/>
            <a:ext cx="7842738" cy="767407"/>
          </a:xfr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9937" y="184016"/>
            <a:ext cx="7717632" cy="469925"/>
          </a:xfrm>
        </p:spPr>
        <p:txBody>
          <a:bodyPr lIns="0">
            <a:normAutofit/>
          </a:bodyPr>
          <a:lstStyle>
            <a:lvl1pPr algn="l">
              <a:defRPr sz="2200" b="1" cap="none">
                <a:solidFill>
                  <a:srgbClr val="039BE7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1" y="273809"/>
            <a:ext cx="2858507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200">
                <a:solidFill>
                  <a:srgbClr val="039BE7"/>
                </a:solidFill>
              </a:defRPr>
            </a:lvl1pPr>
            <a:lvl2pPr algn="r">
              <a:defRPr sz="1200">
                <a:solidFill>
                  <a:srgbClr val="039BE7"/>
                </a:solidFill>
              </a:defRPr>
            </a:lvl2pPr>
            <a:lvl3pPr algn="r">
              <a:defRPr sz="1200">
                <a:solidFill>
                  <a:srgbClr val="039BE7"/>
                </a:solidFill>
              </a:defRPr>
            </a:lvl3pPr>
            <a:lvl4pPr algn="r">
              <a:defRPr sz="1200">
                <a:solidFill>
                  <a:srgbClr val="039BE7"/>
                </a:solidFill>
              </a:defRPr>
            </a:lvl4pPr>
            <a:lvl5pPr algn="r">
              <a:defRPr sz="1200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650631" y="1844676"/>
            <a:ext cx="7842738" cy="4608513"/>
          </a:xfrm>
        </p:spPr>
        <p:txBody>
          <a:bodyPr lIns="0" rIns="0"/>
          <a:lstStyle>
            <a:lvl1pPr marL="177800" indent="-177800">
              <a:lnSpc>
                <a:spcPct val="110000"/>
              </a:lnSpc>
              <a:buSzPct val="130000"/>
              <a:buFont typeface="Wingdings" pitchFamily="2" charset="2"/>
              <a:buChar char="§"/>
              <a:defRPr sz="1400" b="1"/>
            </a:lvl1pPr>
            <a:lvl2pPr marL="444500" indent="-177800">
              <a:lnSpc>
                <a:spcPct val="110000"/>
              </a:lnSpc>
              <a:buFont typeface="Arial" pitchFamily="34" charset="0"/>
              <a:buChar char="•"/>
              <a:defRPr sz="1200"/>
            </a:lvl2pPr>
            <a:lvl3pPr marL="812800" indent="-190500">
              <a:lnSpc>
                <a:spcPct val="110000"/>
              </a:lnSpc>
              <a:buFont typeface="맑은 고딕" pitchFamily="50" charset="-127"/>
              <a:buChar char="-"/>
              <a:defRPr sz="1200"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525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:\work\S-Core\ppt\001_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ppt양식\S-core\s-core_logo_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3" y="22542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3" y="496281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3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85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6930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F:\work\S-Core\ppt\001_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ppt양식\S-core\s-core_logo_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48" y="225436"/>
            <a:ext cx="871903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9" name="내용 개체 틀 27"/>
          <p:cNvSpPr>
            <a:spLocks noGrp="1"/>
          </p:cNvSpPr>
          <p:nvPr>
            <p:ph sz="quarter" idx="14"/>
          </p:nvPr>
        </p:nvSpPr>
        <p:spPr>
          <a:xfrm>
            <a:off x="4157201" y="2240870"/>
            <a:ext cx="4839814" cy="1474788"/>
          </a:xfrm>
        </p:spPr>
        <p:txBody>
          <a:bodyPr lIns="0" anchor="ctr"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내용 개체 틀 29"/>
          <p:cNvSpPr>
            <a:spLocks noGrp="1"/>
          </p:cNvSpPr>
          <p:nvPr>
            <p:ph sz="quarter" idx="15"/>
          </p:nvPr>
        </p:nvSpPr>
        <p:spPr>
          <a:xfrm>
            <a:off x="4157202" y="4545138"/>
            <a:ext cx="4016869" cy="286879"/>
          </a:xfrm>
        </p:spPr>
        <p:txBody>
          <a:bodyPr lIns="0" anchor="ctr"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rgbClr val="7F7F7F"/>
                </a:solidFill>
              </a:defRPr>
            </a:lvl2pPr>
            <a:lvl3pPr>
              <a:defRPr sz="2800">
                <a:solidFill>
                  <a:srgbClr val="7F7F7F"/>
                </a:solidFill>
              </a:defRPr>
            </a:lvl3pPr>
            <a:lvl4pPr>
              <a:defRPr sz="2800">
                <a:solidFill>
                  <a:srgbClr val="7F7F7F"/>
                </a:solidFill>
              </a:defRPr>
            </a:lvl4pPr>
            <a:lvl5pPr>
              <a:defRPr sz="2800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157204" y="4962821"/>
            <a:ext cx="4004121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2" name="내용 개체 틀 25"/>
          <p:cNvSpPr>
            <a:spLocks noGrp="1"/>
          </p:cNvSpPr>
          <p:nvPr>
            <p:ph sz="quarter" idx="13"/>
          </p:nvPr>
        </p:nvSpPr>
        <p:spPr>
          <a:xfrm>
            <a:off x="4157204" y="5347816"/>
            <a:ext cx="4004121" cy="889496"/>
          </a:xfrm>
        </p:spPr>
        <p:txBody>
          <a:bodyPr lIns="0"/>
          <a:lstStyle>
            <a:lvl1pPr marL="0" indent="0">
              <a:buNone/>
              <a:defRPr sz="15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내용 개체 틀 27"/>
          <p:cNvSpPr>
            <a:spLocks noGrp="1"/>
          </p:cNvSpPr>
          <p:nvPr>
            <p:ph sz="quarter" idx="16"/>
          </p:nvPr>
        </p:nvSpPr>
        <p:spPr>
          <a:xfrm>
            <a:off x="4157201" y="3694291"/>
            <a:ext cx="4839814" cy="59881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0322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목차 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work\S-Core\ppt\001_01_k_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ppt양식\S-core\s-cor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28" y="6519863"/>
            <a:ext cx="72683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6200048" y="6605594"/>
            <a:ext cx="2943957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09" rIns="91419" bIns="45709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0" hangingPunct="0"/>
            <a:r>
              <a:rPr kumimoji="0" lang="en-US" altLang="ko-KR" sz="700" b="1">
                <a:solidFill>
                  <a:srgbClr val="7F7F7F"/>
                </a:solidFill>
              </a:rPr>
              <a:t>Copyright © 2014 S-Core Co., Ltd. All rights reserved   |  Confidential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845897" y="1664804"/>
            <a:ext cx="698011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514233" indent="-514233" eaLnBrk="1" latinLnBrk="0" hangingPunct="1">
              <a:buFont typeface="+mj-lt"/>
              <a:buAutoNum type="romanUcPeriod"/>
              <a:defRPr kumimoji="0"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857055" indent="-399959" eaLnBrk="1" latinLnBrk="0" hangingPunct="1">
              <a:buFont typeface="+mj-lt"/>
              <a:buAutoNum type="romanUcPeriod"/>
              <a:defRPr kumimoji="0" lang="ko-KR" sz="1800" b="0">
                <a:solidFill>
                  <a:schemeClr val="bg1"/>
                </a:solidFill>
                <a:latin typeface="+mn-lt"/>
              </a:defRPr>
            </a:lvl2pPr>
            <a:lvl3pPr marL="1314150" indent="-399959" eaLnBrk="1" latinLnBrk="0" hangingPunct="1">
              <a:buFont typeface="+mj-lt"/>
              <a:buAutoNum type="romanUcPeriod"/>
              <a:defRPr kumimoji="0" lang="ko-KR" sz="1600" b="0">
                <a:solidFill>
                  <a:schemeClr val="bg1"/>
                </a:solidFill>
                <a:latin typeface="+mn-lt"/>
              </a:defRPr>
            </a:lvl3pPr>
            <a:lvl4pPr marL="1771247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4pPr>
            <a:lvl5pPr marL="2228343" indent="-399959" eaLnBrk="1" latinLnBrk="0" hangingPunct="1">
              <a:buFont typeface="+mj-lt"/>
              <a:buAutoNum type="romanUcPeriod"/>
              <a:defRPr kumimoji="0" lang="ko-KR" sz="14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814800" y="655211"/>
            <a:ext cx="7044453" cy="50554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32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txStyles>
    <p:titleStyle>
      <a:lvl1pPr algn="ctr" defTabSz="912813" rtl="0" eaLnBrk="1" fontAlgn="base" latinLnBrk="1" hangingPunct="1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6553B2-D8FA-4E96-B8BD-003F4AF4BA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2813" rtl="0" eaLnBrk="1" fontAlgn="base" latinLnBrk="1" hangingPunct="1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B6FA59D-8806-44D9-B87C-A96269DE7E3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2813" rtl="0" eaLnBrk="1" fontAlgn="base" latinLnBrk="1" hangingPunct="1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09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3CA60E3-EF58-4764-BC19-5551082FB36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2813" rtl="0" eaLnBrk="1" fontAlgn="base" latinLnBrk="1" hangingPunct="1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l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ctr" defTabSz="914192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9" tIns="45709" rIns="91419" bIns="45709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68BEDD-F0D7-40B1-960D-2F12EDEF582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2813" rtl="0" eaLnBrk="1" fontAlgn="base" latinLnBrk="1" hangingPunct="1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912813" rtl="0" eaLnBrk="1" fontAlgn="base" latinLnBrk="1" hangingPunct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9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EFB0A-DA6C-475C-A674-7D0B99720ECB}" type="datetimeFigureOut">
              <a:rPr lang="ko-KR" altLang="en-US" smtClean="0"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8F10-DCBB-494B-93DA-01763ABFC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6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icbanq.com/pbloger/board_View.aspx?number=362" TargetMode="Externa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ueue.com/setting-up-project-with-python-34-and-django-17-on-raspberry-p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31.png"/><Relationship Id="rId7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KimGunSoo/sosohaniot/issues/21" TargetMode="Externa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bloter.net/archives/220360" TargetMode="Externa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3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Getting started with </a:t>
            </a:r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ko-KR" dirty="0" smtClean="0"/>
              <a:t>2015. 12. 24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에스코어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hj816.lee@samsung.com</a:t>
            </a:r>
          </a:p>
          <a:p>
            <a:r>
              <a:rPr lang="ko-KR" altLang="en-US" dirty="0"/>
              <a:t>이현진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0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라즈베리안</a:t>
            </a:r>
            <a:r>
              <a:rPr lang="ko-KR" altLang="en-US" dirty="0" smtClean="0"/>
              <a:t> 올리기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4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라즈베리안</a:t>
            </a:r>
            <a:r>
              <a:rPr lang="ko-KR" altLang="en-US" dirty="0" smtClean="0"/>
              <a:t> 올리기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홈페이지</a:t>
            </a:r>
            <a:r>
              <a:rPr lang="en-US" altLang="ko-KR" dirty="0"/>
              <a:t>(https://www.raspberrypi.org</a:t>
            </a:r>
            <a:r>
              <a:rPr lang="en-US" altLang="ko-KR" dirty="0" smtClean="0"/>
              <a:t>/)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NOOBS(New Out Of Box Software)</a:t>
            </a:r>
            <a:r>
              <a:rPr lang="ko-KR" altLang="en-US" dirty="0" smtClean="0"/>
              <a:t>를 다운받아 </a:t>
            </a:r>
            <a:r>
              <a:rPr lang="en-US" altLang="ko-KR" dirty="0" err="1" smtClean="0"/>
              <a:t>microSD</a:t>
            </a:r>
            <a:r>
              <a:rPr lang="ko-KR" altLang="en-US" dirty="0" smtClean="0"/>
              <a:t>에 넣는다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필요한 모든 것을 연결한다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81050" y="1844824"/>
            <a:ext cx="3790950" cy="1524000"/>
            <a:chOff x="781050" y="1556792"/>
            <a:chExt cx="3790950" cy="1524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" y="1556792"/>
              <a:ext cx="3790950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419872" y="2492896"/>
              <a:ext cx="1080120" cy="3600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 descr="http://postfiles8.naver.net/20150516_279/glosoli_yang_1431709470866MAMtQ_JPEG/IMG_1864.JP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3" y="4077072"/>
            <a:ext cx="3096344" cy="23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라즈베리안</a:t>
            </a:r>
            <a:r>
              <a:rPr lang="ko-KR" altLang="en-US" dirty="0"/>
              <a:t>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dirty="0" err="1" smtClean="0"/>
              <a:t>Raspbian</a:t>
            </a:r>
            <a:r>
              <a:rPr lang="ko-KR" altLang="en-US" dirty="0" smtClean="0"/>
              <a:t>을 선택하고 </a:t>
            </a:r>
            <a:r>
              <a:rPr lang="en-US" altLang="ko-KR" dirty="0" smtClean="0"/>
              <a:t>install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 smtClean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 smtClean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 smtClean="0"/>
          </a:p>
          <a:p>
            <a:pPr marL="342900" indent="-342900">
              <a:buFont typeface="+mj-lt"/>
              <a:buAutoNum type="arabicPeriod" startAt="3"/>
            </a:pPr>
            <a:endParaRPr lang="en-US" altLang="ko-KR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dirty="0" smtClean="0"/>
              <a:t>설치 화면 이후에 나오는 화면에서 필요한 설정을 하고 </a:t>
            </a:r>
            <a:r>
              <a:rPr lang="en-US" altLang="ko-KR" dirty="0" smtClean="0"/>
              <a:t>Finish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742859" lvl="1" indent="-342900">
              <a:buFont typeface="Arial" pitchFamily="34" charset="0"/>
              <a:buChar char="•"/>
            </a:pPr>
            <a:r>
              <a:rPr lang="en-US" altLang="ko-KR" dirty="0" smtClean="0"/>
              <a:t>password, </a:t>
            </a:r>
            <a:r>
              <a:rPr lang="en-US" altLang="ko-KR" dirty="0" err="1" smtClean="0"/>
              <a:t>Internationalisation</a:t>
            </a:r>
            <a:r>
              <a:rPr lang="en-US" altLang="ko-KR" dirty="0" smtClean="0"/>
              <a:t> Options(ko_KR.UTF-8)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33511"/>
            <a:ext cx="2880319" cy="211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4153272" cy="214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2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라즈베리안</a:t>
            </a:r>
            <a:r>
              <a:rPr lang="ko-KR" altLang="en-US" dirty="0"/>
              <a:t>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dirty="0" smtClean="0"/>
              <a:t>완료</a:t>
            </a: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endParaRPr lang="en-US" altLang="ko-KR" dirty="0" smtClean="0"/>
          </a:p>
          <a:p>
            <a:pPr marL="342900" indent="-342900">
              <a:buFont typeface="+mj-lt"/>
              <a:buAutoNum type="arabicPeriod" startAt="5"/>
            </a:pPr>
            <a:endParaRPr lang="en-US" altLang="ko-KR" dirty="0"/>
          </a:p>
          <a:p>
            <a:pPr marL="342900" indent="-342900">
              <a:buFont typeface="+mj-lt"/>
              <a:buAutoNum type="arabicPeriod" startAt="5"/>
            </a:pPr>
            <a:endParaRPr lang="en-US" altLang="ko-KR" dirty="0" smtClean="0"/>
          </a:p>
          <a:p>
            <a:pPr marL="342900" indent="-342900">
              <a:buFont typeface="+mj-lt"/>
              <a:buAutoNum type="arabicPeriod" startAt="5"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2672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3016"/>
            <a:ext cx="1376552" cy="19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/>
              <a:t>개발환경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1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개발 환경이 불편</a:t>
            </a:r>
            <a:endParaRPr lang="ko-KR" altLang="en-US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1403648" y="2124833"/>
            <a:ext cx="1152128" cy="939971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28" y="3560836"/>
            <a:ext cx="466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구부러진 연결선 25"/>
          <p:cNvCxnSpPr>
            <a:stCxn id="10243" idx="3"/>
            <a:endCxn id="8230" idx="3"/>
          </p:cNvCxnSpPr>
          <p:nvPr/>
        </p:nvCxnSpPr>
        <p:spPr>
          <a:xfrm flipV="1">
            <a:off x="4602653" y="2594819"/>
            <a:ext cx="295909" cy="1199380"/>
          </a:xfrm>
          <a:prstGeom prst="curvedConnector3">
            <a:avLst>
              <a:gd name="adj1" fmla="val 177253"/>
            </a:avLst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30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87" y="2132856"/>
            <a:ext cx="10191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26" y="4766951"/>
            <a:ext cx="29051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구부러진 연결선 32"/>
          <p:cNvCxnSpPr>
            <a:stCxn id="10243" idx="3"/>
            <a:endCxn id="8231" idx="0"/>
          </p:cNvCxnSpPr>
          <p:nvPr/>
        </p:nvCxnSpPr>
        <p:spPr>
          <a:xfrm flipH="1">
            <a:off x="4369289" y="3794199"/>
            <a:ext cx="233364" cy="972752"/>
          </a:xfrm>
          <a:prstGeom prst="curvedConnector4">
            <a:avLst>
              <a:gd name="adj1" fmla="val -97959"/>
              <a:gd name="adj2" fmla="val 61995"/>
            </a:avLst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33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81" y="4390713"/>
            <a:ext cx="4857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구부러진 연결선 37"/>
          <p:cNvCxnSpPr>
            <a:stCxn id="10243" idx="3"/>
            <a:endCxn id="8233" idx="0"/>
          </p:cNvCxnSpPr>
          <p:nvPr/>
        </p:nvCxnSpPr>
        <p:spPr>
          <a:xfrm>
            <a:off x="4602653" y="3794199"/>
            <a:ext cx="2030716" cy="596514"/>
          </a:xfrm>
          <a:prstGeom prst="curvedConnector2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06859" y="1772816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기존 </a:t>
            </a:r>
            <a:r>
              <a:rPr lang="en-US" altLang="ko-KR" sz="1200" dirty="0" smtClean="0"/>
              <a:t>PC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8369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개발환경 개선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터미널에서 </a:t>
            </a:r>
            <a:r>
              <a:rPr lang="en-US" altLang="ko-KR" dirty="0" err="1" smtClean="0"/>
              <a:t>raspi-config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45" y="2060848"/>
            <a:ext cx="3639575" cy="19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46" y="4077073"/>
            <a:ext cx="3639574" cy="210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19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ko-KR" altLang="en-US" dirty="0" smtClean="0"/>
              <a:t>개발환경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5076056" y="1340768"/>
            <a:ext cx="1152128" cy="939971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04864"/>
            <a:ext cx="466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4784"/>
            <a:ext cx="3333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구부러진 연결선 7"/>
          <p:cNvCxnSpPr>
            <a:stCxn id="4" idx="3"/>
            <a:endCxn id="10243" idx="0"/>
          </p:cNvCxnSpPr>
          <p:nvPr/>
        </p:nvCxnSpPr>
        <p:spPr>
          <a:xfrm>
            <a:off x="6053605" y="1652917"/>
            <a:ext cx="1128022" cy="551947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4208" y="1628800"/>
            <a:ext cx="472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NAT</a:t>
            </a:r>
            <a:endParaRPr lang="ko-KR" altLang="en-US" sz="1200" dirty="0" err="1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18553"/>
            <a:ext cx="4752528" cy="323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laptop"/>
          <p:cNvSpPr>
            <a:spLocks noEditPoints="1" noChangeArrowheads="1"/>
          </p:cNvSpPr>
          <p:nvPr/>
        </p:nvSpPr>
        <p:spPr bwMode="auto">
          <a:xfrm>
            <a:off x="755576" y="1340768"/>
            <a:ext cx="1152128" cy="939971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480" y="2384179"/>
            <a:ext cx="466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stCxn id="10" idx="3"/>
            <a:endCxn id="13" idx="3"/>
          </p:cNvCxnSpPr>
          <p:nvPr/>
        </p:nvCxnSpPr>
        <p:spPr>
          <a:xfrm flipV="1">
            <a:off x="2841205" y="1802731"/>
            <a:ext cx="276226" cy="814811"/>
          </a:xfrm>
          <a:prstGeom prst="curvedConnector3">
            <a:avLst>
              <a:gd name="adj1" fmla="val 182758"/>
            </a:avLst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56" y="1340768"/>
            <a:ext cx="10191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79" y="3062488"/>
            <a:ext cx="1714575" cy="92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구부러진 연결선 14"/>
          <p:cNvCxnSpPr>
            <a:stCxn id="10" idx="3"/>
            <a:endCxn id="14" idx="0"/>
          </p:cNvCxnSpPr>
          <p:nvPr/>
        </p:nvCxnSpPr>
        <p:spPr>
          <a:xfrm flipH="1">
            <a:off x="2530467" y="2617542"/>
            <a:ext cx="310738" cy="444946"/>
          </a:xfrm>
          <a:prstGeom prst="curvedConnector4">
            <a:avLst>
              <a:gd name="adj1" fmla="val -73567"/>
              <a:gd name="adj2" fmla="val 76224"/>
            </a:avLst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51" y="2910650"/>
            <a:ext cx="196045" cy="30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구부러진 연결선 16"/>
          <p:cNvCxnSpPr>
            <a:stCxn id="10" idx="3"/>
            <a:endCxn id="16" idx="0"/>
          </p:cNvCxnSpPr>
          <p:nvPr/>
        </p:nvCxnSpPr>
        <p:spPr>
          <a:xfrm>
            <a:off x="2841205" y="2617542"/>
            <a:ext cx="696669" cy="293108"/>
          </a:xfrm>
          <a:prstGeom prst="curvedConnector2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3568" y="908720"/>
            <a:ext cx="859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before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148064" y="908720"/>
            <a:ext cx="66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after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8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목표정하기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목표정하기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</a:t>
            </a:r>
            <a:r>
              <a:rPr lang="ko-KR" altLang="en-US" dirty="0"/>
              <a:t>정</a:t>
            </a:r>
            <a:r>
              <a:rPr lang="ko-KR" altLang="en-US" dirty="0" smtClean="0"/>
              <a:t>이 어려울지라도 목표는 목표일 뿐 우선 정하자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드론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생각해야 할 부분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프로펠러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리모트컨트롤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목표를 축소하여 모터컨트롤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해보자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7" y="1700808"/>
            <a:ext cx="45434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 flipH="1">
            <a:off x="729057" y="5255078"/>
            <a:ext cx="20162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1331640" y="5589240"/>
            <a:ext cx="38164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7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0.   </a:t>
            </a:r>
            <a:r>
              <a:rPr lang="ko-KR" altLang="en-US" dirty="0" smtClean="0"/>
              <a:t>시작동기</a:t>
            </a:r>
            <a:endParaRPr lang="en-US" altLang="ko-KR" dirty="0" smtClean="0"/>
          </a:p>
          <a:p>
            <a:pPr>
              <a:buAutoNum type="arabicPeriod"/>
            </a:pPr>
            <a:r>
              <a:rPr lang="ko-KR" altLang="en-US" dirty="0" smtClean="0"/>
              <a:t>준비물</a:t>
            </a:r>
            <a:endParaRPr lang="en-US" altLang="ko-KR" dirty="0" smtClean="0"/>
          </a:p>
          <a:p>
            <a:pPr>
              <a:buAutoNum type="arabicPeriod"/>
            </a:pPr>
            <a:r>
              <a:rPr lang="ko-KR" altLang="en-US" dirty="0" err="1" smtClean="0"/>
              <a:t>라즈베리안</a:t>
            </a:r>
            <a:r>
              <a:rPr lang="ko-KR" altLang="en-US" dirty="0" smtClean="0"/>
              <a:t> 올리기</a:t>
            </a:r>
            <a:endParaRPr lang="en-US" altLang="ko-KR" dirty="0"/>
          </a:p>
          <a:p>
            <a:pPr>
              <a:buAutoNum type="arabicPeriod"/>
            </a:pPr>
            <a:r>
              <a:rPr lang="ko-KR" altLang="en-US" dirty="0" err="1" smtClean="0"/>
              <a:t>목표정하기</a:t>
            </a:r>
            <a:endParaRPr lang="en-US" altLang="ko-KR" dirty="0" smtClean="0"/>
          </a:p>
          <a:p>
            <a:pPr>
              <a:buAutoNum type="arabicPeriod"/>
            </a:pPr>
            <a:r>
              <a:rPr lang="ko-KR" altLang="en-US" dirty="0" smtClean="0"/>
              <a:t>모터컨트롤</a:t>
            </a:r>
            <a:endParaRPr lang="en-US" altLang="ko-KR" dirty="0" smtClean="0"/>
          </a:p>
          <a:p>
            <a:pPr>
              <a:buAutoNum type="arabicPeriod"/>
            </a:pPr>
            <a:r>
              <a:rPr lang="en-US" altLang="ko-KR" dirty="0" smtClean="0"/>
              <a:t>remote </a:t>
            </a:r>
            <a:r>
              <a:rPr lang="ko-KR" altLang="en-US" dirty="0" smtClean="0"/>
              <a:t>환경구축</a:t>
            </a:r>
            <a:endParaRPr lang="en-US" altLang="ko-KR" dirty="0" smtClean="0"/>
          </a:p>
          <a:p>
            <a:pPr>
              <a:buAutoNum type="arabicPeriod"/>
            </a:pPr>
            <a:r>
              <a:rPr lang="en-US" altLang="ko-KR" dirty="0" smtClean="0"/>
              <a:t>Demo</a:t>
            </a:r>
          </a:p>
          <a:p>
            <a:pPr>
              <a:buAutoNum type="arabicPeriod"/>
            </a:pPr>
            <a:r>
              <a:rPr lang="en-US" altLang="ko-KR" dirty="0" err="1" smtClean="0"/>
              <a:t>Todo</a:t>
            </a:r>
            <a:endParaRPr lang="en-US" altLang="ko-KR" dirty="0" smtClean="0"/>
          </a:p>
          <a:p>
            <a:pPr>
              <a:buAutoNum type="arabicPeriod"/>
            </a:pPr>
            <a:endParaRPr lang="en-US" altLang="ko-KR" dirty="0" smtClean="0"/>
          </a:p>
          <a:p>
            <a:pPr>
              <a:buAutoNum type="arabicPeriod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2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목표정하기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로드</a:t>
            </a:r>
            <a:r>
              <a:rPr lang="ko-KR" altLang="en-US" dirty="0" err="1"/>
              <a:t>맵</a:t>
            </a:r>
            <a:endParaRPr lang="ko-KR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99"/>
            <a:ext cx="56292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7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모터컨트롤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2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모터컨트롤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장비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구입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브레드보드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모터드라이브</a:t>
            </a:r>
            <a:r>
              <a:rPr lang="en-US" altLang="ko-KR" dirty="0"/>
              <a:t>(</a:t>
            </a:r>
            <a:r>
              <a:rPr lang="en-US" altLang="ko-KR" dirty="0" smtClean="0"/>
              <a:t>SN754410NE), </a:t>
            </a:r>
            <a:r>
              <a:rPr lang="ko-KR" altLang="en-US" dirty="0" smtClean="0"/>
              <a:t>건전지소켓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건전지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점퍼케이블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1152128" cy="11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321" y="1988840"/>
            <a:ext cx="1460807" cy="141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99" y="1988840"/>
            <a:ext cx="1364013" cy="116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05990"/>
            <a:ext cx="1931419" cy="122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05991"/>
            <a:ext cx="1728192" cy="145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05990"/>
            <a:ext cx="635050" cy="122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7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모터컨트롤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모터드라이브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라즈베리파이는</a:t>
            </a:r>
            <a:r>
              <a:rPr lang="ko-KR" altLang="en-US" dirty="0" smtClean="0"/>
              <a:t> 내부전압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에 맞춰 사용을 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5V</a:t>
            </a:r>
            <a:r>
              <a:rPr lang="ko-KR" altLang="en-US" dirty="0" smtClean="0"/>
              <a:t>핀이 있긴 하지만 직접 연결하거나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외부의 </a:t>
            </a:r>
            <a:r>
              <a:rPr lang="en-US" altLang="ko-KR" dirty="0" smtClean="0"/>
              <a:t>5V</a:t>
            </a:r>
            <a:r>
              <a:rPr lang="ko-KR" altLang="en-US" dirty="0" smtClean="0"/>
              <a:t>기기와 연결하면 망가질 수도 있다고 함</a:t>
            </a:r>
            <a:r>
              <a:rPr lang="en-US" altLang="ko-KR" dirty="0" smtClean="0"/>
              <a:t>.(</a:t>
            </a:r>
            <a:r>
              <a:rPr lang="ko-KR" altLang="en-US" dirty="0" smtClean="0"/>
              <a:t>설명서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컨트롤 할 모터는 </a:t>
            </a:r>
            <a:r>
              <a:rPr lang="en-US" altLang="ko-KR" dirty="0" smtClean="0"/>
              <a:t>7.5V</a:t>
            </a:r>
          </a:p>
          <a:p>
            <a:pPr lvl="1"/>
            <a:r>
              <a:rPr lang="ko-KR" altLang="en-US" dirty="0" smtClean="0"/>
              <a:t>모터드라이브는 전압 및 전류를 안정적으로 증폭시켜 줌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56992"/>
            <a:ext cx="1460807" cy="141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0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모터컨트롤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342822" lvl="1" indent="-342822"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모터 연결 </a:t>
            </a:r>
            <a:r>
              <a:rPr lang="en-US" altLang="ko-KR" sz="1600" b="1" dirty="0" smtClean="0"/>
              <a:t>- </a:t>
            </a:r>
            <a:r>
              <a:rPr lang="en-US" altLang="ko-KR" sz="1600" b="1" dirty="0"/>
              <a:t>reference : </a:t>
            </a:r>
            <a:r>
              <a:rPr lang="en-US" altLang="ko-KR" sz="1600" b="1" dirty="0">
                <a:hlinkClick r:id="rId2"/>
              </a:rPr>
              <a:t>[</a:t>
            </a:r>
            <a:r>
              <a:rPr lang="ko-KR" altLang="en-US" sz="1600" b="1" dirty="0" err="1">
                <a:hlinkClick r:id="rId2"/>
              </a:rPr>
              <a:t>라즈베리파이</a:t>
            </a:r>
            <a:r>
              <a:rPr lang="en-US" altLang="ko-KR" sz="1600" b="1" dirty="0">
                <a:hlinkClick r:id="rId2"/>
              </a:rPr>
              <a:t>] RC</a:t>
            </a:r>
            <a:r>
              <a:rPr lang="ko-KR" altLang="en-US" sz="1600" b="1" dirty="0">
                <a:hlinkClick r:id="rId2"/>
              </a:rPr>
              <a:t>카 </a:t>
            </a:r>
            <a:r>
              <a:rPr lang="ko-KR" altLang="en-US" sz="1600" b="1" dirty="0" smtClean="0">
                <a:hlinkClick r:id="rId2"/>
              </a:rPr>
              <a:t>만들기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47625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3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모터컨트롤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코드작성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188019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hjlee\AppData\Local\Microsoft\Windows\Temporary Internet Files\Content.IE5\0IMO4SIO\7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73" y="4564518"/>
            <a:ext cx="16573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55976" y="1700808"/>
            <a:ext cx="92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GPIO state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845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모터컨트롤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위 결과는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실행이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브라우져를</a:t>
            </a:r>
            <a:r>
              <a:rPr lang="ko-KR" altLang="en-US" dirty="0" smtClean="0"/>
              <a:t> 통해 모터를 컨트롤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웹브라우져를</a:t>
            </a:r>
            <a:r>
              <a:rPr lang="ko-KR" altLang="en-US" dirty="0" smtClean="0"/>
              <a:t> 통해 어떻게</a:t>
            </a:r>
            <a:r>
              <a:rPr lang="en-US" altLang="ko-KR" dirty="0" smtClean="0"/>
              <a:t>??</a:t>
            </a:r>
          </a:p>
          <a:p>
            <a:pPr lvl="1"/>
            <a:endParaRPr lang="ko-KR" altLang="en-US" dirty="0"/>
          </a:p>
        </p:txBody>
      </p:sp>
      <p:pic>
        <p:nvPicPr>
          <p:cNvPr id="4098" name="Picture 2" descr="C:\Users\hjlee\Desktop\ba3b9c54-ff9c-11e4-98f1-44a1864c589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4176464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3212976"/>
            <a:ext cx="3140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192.168.XXX.XXX:8000/</a:t>
            </a:r>
            <a:r>
              <a:rPr lang="en-US" altLang="ko-KR" sz="1200" dirty="0" err="1" smtClean="0"/>
              <a:t>rasp_cmd_init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/>
              <a:t>192.168.XXX.XXX:8000/</a:t>
            </a:r>
            <a:r>
              <a:rPr lang="en-US" altLang="ko-KR" sz="1200" dirty="0" err="1" smtClean="0"/>
              <a:t>rasp_cmd_go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/>
              <a:t>192.168.XXX.XXX:8000/</a:t>
            </a:r>
            <a:r>
              <a:rPr lang="en-US" altLang="ko-KR" sz="1200" dirty="0" err="1"/>
              <a:t>rasp_cmd_back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/>
              <a:t>192.168.XXX.XXX:8000/</a:t>
            </a:r>
            <a:r>
              <a:rPr lang="en-US" altLang="ko-KR" sz="1200" dirty="0" err="1" smtClean="0"/>
              <a:t>rasp_cmd_deinit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/>
              <a:t>192.168.XXX.XXX:8000/</a:t>
            </a:r>
            <a:r>
              <a:rPr lang="en-US" altLang="ko-KR" sz="1200" dirty="0" err="1" smtClean="0"/>
              <a:t>rasp_cmd_getstate</a:t>
            </a:r>
            <a:r>
              <a:rPr lang="en-US" altLang="ko-KR" sz="1200" dirty="0" smtClean="0"/>
              <a:t>/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5149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5. remote </a:t>
            </a:r>
            <a:r>
              <a:rPr lang="ko-KR" altLang="en-US" dirty="0" smtClean="0"/>
              <a:t>환경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2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remote </a:t>
            </a:r>
            <a:r>
              <a:rPr lang="ko-KR" altLang="en-US" dirty="0"/>
              <a:t>환경 </a:t>
            </a:r>
            <a:r>
              <a:rPr lang="ko-KR" altLang="en-US" dirty="0" smtClean="0"/>
              <a:t>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Django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웹 개발 프레임워크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URI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python </a:t>
            </a:r>
            <a:r>
              <a:rPr lang="ko-KR" altLang="en-US" dirty="0" smtClean="0"/>
              <a:t>을 실행시킬 수 있음</a:t>
            </a:r>
            <a:r>
              <a:rPr lang="en-US" altLang="ko-KR" dirty="0" smtClean="0"/>
              <a:t>(Restful API)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lvl="1"/>
            <a:r>
              <a:rPr lang="ko-KR" altLang="en-US" dirty="0" err="1"/>
              <a:t>웹서버를</a:t>
            </a:r>
            <a:r>
              <a:rPr lang="ko-KR" altLang="en-US" dirty="0"/>
              <a:t>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띄우고 </a:t>
            </a:r>
            <a:r>
              <a:rPr lang="ko-KR" altLang="en-US" dirty="0" err="1"/>
              <a:t>웹브라우져로</a:t>
            </a:r>
            <a:r>
              <a:rPr lang="ko-KR" altLang="en-US" dirty="0"/>
              <a:t> 접속하여 </a:t>
            </a:r>
            <a:r>
              <a:rPr lang="ko-KR" altLang="en-US" dirty="0" err="1"/>
              <a:t>셋팅된</a:t>
            </a:r>
            <a:r>
              <a:rPr lang="ko-KR" altLang="en-US" dirty="0"/>
              <a:t>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을 </a:t>
            </a:r>
            <a:r>
              <a:rPr lang="ko-KR" altLang="en-US" dirty="0"/>
              <a:t>통해 </a:t>
            </a:r>
            <a:r>
              <a:rPr lang="en-US" altLang="ko-KR" dirty="0"/>
              <a:t>motor </a:t>
            </a:r>
            <a:r>
              <a:rPr lang="en-US" altLang="ko-KR" dirty="0" smtClean="0"/>
              <a:t>control</a:t>
            </a:r>
          </a:p>
          <a:p>
            <a:pPr lvl="1"/>
            <a:r>
              <a:rPr lang="ko-KR" altLang="en-US" dirty="0" err="1" smtClean="0"/>
              <a:t>환경셋팅</a:t>
            </a:r>
            <a:endParaRPr lang="en-US" altLang="ko-KR" dirty="0" smtClean="0"/>
          </a:p>
          <a:p>
            <a:pPr lvl="2"/>
            <a:r>
              <a:rPr lang="en-US" altLang="ko-KR" dirty="0"/>
              <a:t>reference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Raspberry Pi</a:t>
            </a:r>
            <a:r>
              <a:rPr lang="ko-KR" altLang="en-US" dirty="0" smtClean="0">
                <a:hlinkClick r:id="rId3"/>
              </a:rPr>
              <a:t>에서 </a:t>
            </a:r>
            <a:r>
              <a:rPr lang="en-US" altLang="ko-KR" dirty="0" smtClean="0">
                <a:hlinkClick r:id="rId3"/>
              </a:rPr>
              <a:t>Python 3.4</a:t>
            </a:r>
            <a:r>
              <a:rPr lang="ko-KR" altLang="en-US" dirty="0" smtClean="0">
                <a:hlinkClick r:id="rId3"/>
              </a:rPr>
              <a:t>와 </a:t>
            </a:r>
            <a:r>
              <a:rPr lang="en-US" altLang="ko-KR" dirty="0" err="1" smtClean="0">
                <a:hlinkClick r:id="rId3"/>
              </a:rPr>
              <a:t>Django</a:t>
            </a:r>
            <a:r>
              <a:rPr lang="en-US" altLang="ko-KR" dirty="0" smtClean="0">
                <a:hlinkClick r:id="rId3"/>
              </a:rPr>
              <a:t> 1.7</a:t>
            </a:r>
            <a:r>
              <a:rPr lang="ko-KR" altLang="en-US" dirty="0" smtClean="0">
                <a:hlinkClick r:id="rId3"/>
              </a:rPr>
              <a:t>로 프로젝트 </a:t>
            </a:r>
            <a:r>
              <a:rPr lang="ko-KR" altLang="en-US" dirty="0" err="1" smtClean="0">
                <a:hlinkClick r:id="rId3"/>
              </a:rPr>
              <a:t>셋업하기</a:t>
            </a:r>
            <a:endParaRPr lang="ko-KR" altLang="en-US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2521099" y="4690467"/>
            <a:ext cx="1152128" cy="939971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79" y="5842595"/>
            <a:ext cx="466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구부러진 연결선 6"/>
          <p:cNvCxnSpPr>
            <a:stCxn id="4" idx="3"/>
            <a:endCxn id="5" idx="0"/>
          </p:cNvCxnSpPr>
          <p:nvPr/>
        </p:nvCxnSpPr>
        <p:spPr>
          <a:xfrm>
            <a:off x="3498648" y="5002616"/>
            <a:ext cx="1776094" cy="839979"/>
          </a:xfrm>
          <a:prstGeom prst="curved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86695" y="5021952"/>
            <a:ext cx="472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NAT</a:t>
            </a:r>
            <a:endParaRPr lang="ko-KR" altLang="en-US" sz="1200" dirty="0" err="1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38" y="4826790"/>
            <a:ext cx="3238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6727" y="5704095"/>
            <a:ext cx="98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Web-server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4661" y="4421390"/>
            <a:ext cx="2217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URL: 192.168.XXX.XXX:8000/</a:t>
            </a:r>
            <a:endParaRPr lang="ko-KR" altLang="en-US" sz="1200" dirty="0" err="1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61" y="5598444"/>
            <a:ext cx="576064" cy="58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>
            <a:stCxn id="5" idx="2"/>
            <a:endCxn id="12" idx="2"/>
          </p:cNvCxnSpPr>
          <p:nvPr/>
        </p:nvCxnSpPr>
        <p:spPr>
          <a:xfrm rot="5400000" flipH="1" flipV="1">
            <a:off x="6068097" y="5386925"/>
            <a:ext cx="129039" cy="1715751"/>
          </a:xfrm>
          <a:prstGeom prst="curvedConnector3">
            <a:avLst>
              <a:gd name="adj1" fmla="val -177156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008" y="4005064"/>
            <a:ext cx="153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rasp_cmd_init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rasp_cmd_go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rasp_cmd_back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rasp_cmd_deinit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rasp_cmd_getstate</a:t>
            </a:r>
            <a:r>
              <a:rPr lang="en-US" altLang="ko-KR" sz="1200" dirty="0" smtClean="0"/>
              <a:t>/</a:t>
            </a:r>
            <a:endParaRPr lang="en-US" altLang="ko-KR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80018" y="593745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불편하다</a:t>
            </a:r>
            <a:r>
              <a:rPr lang="en-US" altLang="ko-KR" b="1" dirty="0" smtClean="0">
                <a:solidFill>
                  <a:srgbClr val="FF0000"/>
                </a:solidFill>
              </a:rPr>
              <a:t>!!!</a:t>
            </a:r>
            <a:endParaRPr lang="ko-KR" altLang="en-US" b="1" dirty="0" err="1" smtClean="0">
              <a:solidFill>
                <a:srgbClr val="FF0000"/>
              </a:solidFill>
            </a:endParaRPr>
          </a:p>
        </p:txBody>
      </p:sp>
      <p:cxnSp>
        <p:nvCxnSpPr>
          <p:cNvPr id="17" name="구부러진 연결선 16"/>
          <p:cNvCxnSpPr>
            <a:stCxn id="16" idx="3"/>
            <a:endCxn id="8" idx="2"/>
          </p:cNvCxnSpPr>
          <p:nvPr/>
        </p:nvCxnSpPr>
        <p:spPr>
          <a:xfrm flipV="1">
            <a:off x="2214038" y="5298951"/>
            <a:ext cx="2408908" cy="823172"/>
          </a:xfrm>
          <a:prstGeom prst="curved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386695" y="4983952"/>
            <a:ext cx="455111" cy="31499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81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1" grpId="0"/>
      <p:bldP spid="15" grpId="0"/>
      <p:bldP spid="16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remote </a:t>
            </a:r>
            <a:r>
              <a:rPr lang="ko-KR" altLang="en-US" dirty="0"/>
              <a:t>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wifi</a:t>
            </a:r>
            <a:r>
              <a:rPr lang="ko-KR" altLang="en-US" dirty="0" smtClean="0"/>
              <a:t>를 이용하자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동글 구입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146" name="Picture 2" descr="상품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755424"/>
            <a:ext cx="1170037" cy="117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79" y="4825279"/>
            <a:ext cx="466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56727" y="4686779"/>
            <a:ext cx="98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Web-server</a:t>
            </a:r>
            <a:endParaRPr lang="ko-KR" altLang="en-US" sz="1200" dirty="0" err="1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6007" y="3965018"/>
            <a:ext cx="2217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URL: 192.168.XXX.XXX:8000/</a:t>
            </a:r>
            <a:endParaRPr lang="ko-KR" altLang="en-US" sz="1200" dirty="0" err="1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61" y="4581128"/>
            <a:ext cx="576064" cy="58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구부러진 연결선 12"/>
          <p:cNvCxnSpPr>
            <a:stCxn id="6" idx="3"/>
            <a:endCxn id="12" idx="2"/>
          </p:cNvCxnSpPr>
          <p:nvPr/>
        </p:nvCxnSpPr>
        <p:spPr>
          <a:xfrm>
            <a:off x="5508104" y="5058642"/>
            <a:ext cx="1482389" cy="104323"/>
          </a:xfrm>
          <a:prstGeom prst="curvedConnector4">
            <a:avLst>
              <a:gd name="adj1" fmla="val 40285"/>
              <a:gd name="adj2" fmla="val 31912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35354" y="3548692"/>
            <a:ext cx="1533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rasp_cmd_init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rasp_cmd_go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rasp_cmd_back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rasp_cmd_deinit</a:t>
            </a:r>
            <a:r>
              <a:rPr lang="en-US" altLang="ko-KR" sz="1200" dirty="0" smtClean="0"/>
              <a:t>/</a:t>
            </a:r>
          </a:p>
          <a:p>
            <a:r>
              <a:rPr lang="en-US" altLang="ko-KR" sz="1200" dirty="0" err="1" smtClean="0"/>
              <a:t>rasp_cmd_getstate</a:t>
            </a:r>
            <a:r>
              <a:rPr lang="en-US" altLang="ko-KR" sz="1200" dirty="0" smtClean="0"/>
              <a:t>/</a:t>
            </a:r>
            <a:endParaRPr lang="en-US" altLang="ko-KR" sz="1200" dirty="0"/>
          </a:p>
        </p:txBody>
      </p:sp>
      <p:pic>
        <p:nvPicPr>
          <p:cNvPr id="6148" name="Picture 4" descr="http://img.goodbuyny.com/amazon_img/2/366/1365512/mB00M3UJCF4_img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30" y="5292004"/>
            <a:ext cx="441252" cy="44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699371"/>
            <a:ext cx="544784" cy="9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87" y="4510364"/>
            <a:ext cx="3238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 descr="ap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52" y="3717033"/>
            <a:ext cx="398814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270188" y="3410193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AP</a:t>
            </a:r>
            <a:endParaRPr lang="ko-KR" altLang="en-US" sz="1200" dirty="0" err="1" smtClean="0"/>
          </a:p>
        </p:txBody>
      </p:sp>
      <p:cxnSp>
        <p:nvCxnSpPr>
          <p:cNvPr id="31" name="구부러진 연결선 30"/>
          <p:cNvCxnSpPr>
            <a:stCxn id="29" idx="2"/>
          </p:cNvCxnSpPr>
          <p:nvPr/>
        </p:nvCxnSpPr>
        <p:spPr>
          <a:xfrm rot="16200000" flipH="1">
            <a:off x="4069220" y="4536019"/>
            <a:ext cx="1363549" cy="589671"/>
          </a:xfrm>
          <a:prstGeom prst="curvedConnector2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9" idx="2"/>
          </p:cNvCxnSpPr>
          <p:nvPr/>
        </p:nvCxnSpPr>
        <p:spPr>
          <a:xfrm rot="5400000">
            <a:off x="2971882" y="3701696"/>
            <a:ext cx="1036893" cy="1931663"/>
          </a:xfrm>
          <a:prstGeom prst="curvedConnector2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6151" idx="3"/>
            <a:endCxn id="6148" idx="1"/>
          </p:cNvCxnSpPr>
          <p:nvPr/>
        </p:nvCxnSpPr>
        <p:spPr>
          <a:xfrm>
            <a:off x="2524496" y="5185974"/>
            <a:ext cx="2521334" cy="326656"/>
          </a:xfrm>
          <a:prstGeom prst="curvedConnector3">
            <a:avLst>
              <a:gd name="adj1" fmla="val 50000"/>
            </a:avLst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35696" y="5672281"/>
            <a:ext cx="818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tethering</a:t>
            </a:r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388832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30" grpId="0"/>
      <p:bldP spid="30" grpId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0. </a:t>
            </a:r>
            <a:r>
              <a:rPr lang="ko-KR" altLang="en-US" dirty="0" smtClean="0"/>
              <a:t>시작동기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03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6. Demo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7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Demo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동작여부를 쉽게 알기 위해 미니카에 모터를 삽입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hlinkClick r:id="rId2"/>
              </a:rPr>
              <a:t>시연영상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19325"/>
            <a:ext cx="429577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2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Todo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Todo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Servo motor – </a:t>
            </a:r>
            <a:r>
              <a:rPr lang="ko-KR" altLang="en-US" dirty="0" smtClean="0"/>
              <a:t>방향제어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camera – remote </a:t>
            </a:r>
            <a:r>
              <a:rPr lang="ko-KR" altLang="en-US" dirty="0" smtClean="0"/>
              <a:t>화면을 </a:t>
            </a:r>
            <a:r>
              <a:rPr lang="ko-KR" altLang="en-US" dirty="0" err="1" smtClean="0"/>
              <a:t>모바일에서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추가목표수정</a:t>
            </a:r>
            <a:endParaRPr lang="en-US" altLang="ko-KR" dirty="0" smtClean="0"/>
          </a:p>
        </p:txBody>
      </p:sp>
      <p:pic>
        <p:nvPicPr>
          <p:cNvPr id="12290" name="Picture 2" descr="http://lizarum.com/assignments/physical_computing/images/basics/components/servo/ser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186049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egre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3888432" cy="16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28999"/>
            <a:ext cx="3024336" cy="3191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5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Thank You!!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3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보드종류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(ADUINO)                                   2. </a:t>
            </a:r>
            <a:r>
              <a:rPr lang="ko-KR" altLang="en-US" dirty="0" smtClean="0"/>
              <a:t>갈릴레오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340768"/>
            <a:ext cx="2592287" cy="217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20" y="1362881"/>
            <a:ext cx="2716072" cy="21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077072"/>
            <a:ext cx="2736303" cy="223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6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스펙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66813"/>
            <a:ext cx="60769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실행 단추: 뒤로 또는 이전 2">
            <a:hlinkClick r:id="rId3" action="ppaction://hlinksldjump" highlightClick="1"/>
          </p:cNvPr>
          <p:cNvSpPr/>
          <p:nvPr/>
        </p:nvSpPr>
        <p:spPr>
          <a:xfrm>
            <a:off x="8100392" y="5661248"/>
            <a:ext cx="288032" cy="288032"/>
          </a:xfrm>
          <a:prstGeom prst="actionButtonBackPrevious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Korea Linux Forum 2014 </a:t>
            </a:r>
            <a:r>
              <a:rPr lang="ko-KR" altLang="en-US" dirty="0" smtClean="0"/>
              <a:t>참여</a:t>
            </a:r>
            <a:endParaRPr lang="en-US" altLang="ko-KR" dirty="0" smtClean="0"/>
          </a:p>
          <a:p>
            <a:pPr lvl="1"/>
            <a:r>
              <a:rPr lang="en-US" altLang="ko-KR" b="1" dirty="0"/>
              <a:t>Controlling Home Heater with Open platform (Raspberry Pi &amp; MEAN Stack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err="1"/>
              <a:t>라즈베리파이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보일러 컨트롤 하는 세미나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아파트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난방코딩</a:t>
            </a:r>
            <a:r>
              <a:rPr lang="en-US" altLang="ko-KR" dirty="0" smtClean="0"/>
              <a:t>’</a:t>
            </a:r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www.bloter.net/archives/220360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이용하여 난방비 절감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나도 해보자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MOTO : </a:t>
            </a:r>
            <a:r>
              <a:rPr lang="ko-KR" altLang="en-US" dirty="0"/>
              <a:t>되</a:t>
            </a:r>
            <a:r>
              <a:rPr lang="ko-KR" altLang="en-US" dirty="0" smtClean="0"/>
              <a:t>면 한다</a:t>
            </a:r>
            <a:endParaRPr lang="ko-KR" altLang="en-US" dirty="0"/>
          </a:p>
        </p:txBody>
      </p:sp>
      <p:pic>
        <p:nvPicPr>
          <p:cNvPr id="7170" name="Picture 2" descr="kkh_2_8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01008"/>
            <a:ext cx="28100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kh_1_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08" y="3501008"/>
            <a:ext cx="28100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05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멤버모집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김건수 프로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김준우 프로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김기태 프로</a:t>
            </a:r>
            <a:endParaRPr lang="ko-KR" altLang="en-US" dirty="0"/>
          </a:p>
        </p:txBody>
      </p:sp>
      <p:sp>
        <p:nvSpPr>
          <p:cNvPr id="4" name="사각형 설명선 3"/>
          <p:cNvSpPr/>
          <p:nvPr/>
        </p:nvSpPr>
        <p:spPr>
          <a:xfrm>
            <a:off x="2339752" y="1052736"/>
            <a:ext cx="1656184" cy="792088"/>
          </a:xfrm>
          <a:prstGeom prst="wedgeRectCallout">
            <a:avLst>
              <a:gd name="adj1" fmla="val -51043"/>
              <a:gd name="adj2" fmla="val 6903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나도 껴줘</a:t>
            </a:r>
          </a:p>
        </p:txBody>
      </p:sp>
      <p:sp>
        <p:nvSpPr>
          <p:cNvPr id="6" name="오른쪽 중괄호 5"/>
          <p:cNvSpPr/>
          <p:nvPr/>
        </p:nvSpPr>
        <p:spPr>
          <a:xfrm>
            <a:off x="2051720" y="17728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https://attachment.namu.wiki/Asshol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52936"/>
            <a:ext cx="45053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5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준비물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준비물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844824"/>
            <a:ext cx="2736303" cy="223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1" y="4905163"/>
            <a:ext cx="1872209" cy="140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54190"/>
            <a:ext cx="2960935" cy="201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905163"/>
            <a:ext cx="1944216" cy="176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51" y="134076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683568" y="1052736"/>
            <a:ext cx="2872709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b="1" dirty="0" err="1">
                <a:solidFill>
                  <a:prstClr val="black"/>
                </a:solidFill>
              </a:rPr>
              <a:t>라즈베리파이</a:t>
            </a:r>
            <a:r>
              <a:rPr lang="ko-KR" altLang="en-US" sz="1600" b="1" dirty="0">
                <a:solidFill>
                  <a:prstClr val="black"/>
                </a:solidFill>
              </a:rPr>
              <a:t> 보드 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742781" lvl="1" indent="-285684" defTabSz="912813" fontAlgn="base" latinLnBrk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</a:pPr>
            <a:r>
              <a:rPr lang="en-US" altLang="ko-KR" sz="1400" dirty="0">
                <a:solidFill>
                  <a:prstClr val="black"/>
                </a:solidFill>
                <a:hlinkClick r:id="rId7" action="ppaction://hlinksldjump"/>
              </a:rPr>
              <a:t>Raspberry Pi 2 Model B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8024" y="1065512"/>
            <a:ext cx="3324052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2813" fontAlgn="base" latinLnBrk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</a:rPr>
              <a:t>- HDMI </a:t>
            </a:r>
            <a:r>
              <a:rPr lang="en-US" altLang="ko-KR" sz="1600" b="1" dirty="0">
                <a:solidFill>
                  <a:prstClr val="black"/>
                </a:solidFill>
              </a:rPr>
              <a:t>to DVI </a:t>
            </a:r>
            <a:r>
              <a:rPr lang="ko-KR" altLang="en-US" sz="1600" b="1" dirty="0">
                <a:solidFill>
                  <a:prstClr val="black"/>
                </a:solidFill>
              </a:rPr>
              <a:t>혹은 </a:t>
            </a:r>
            <a:r>
              <a:rPr lang="en-US" altLang="ko-KR" sz="1600" b="1" dirty="0">
                <a:solidFill>
                  <a:prstClr val="black"/>
                </a:solidFill>
              </a:rPr>
              <a:t>HDMI cable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716" y="4221088"/>
            <a:ext cx="1232004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2813" fontAlgn="base" latinLnBrk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600" b="1" dirty="0">
                <a:solidFill>
                  <a:prstClr val="black"/>
                </a:solidFill>
              </a:rPr>
              <a:t>micro SD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8024" y="4226630"/>
            <a:ext cx="1340752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2813" fontAlgn="base" latinLnBrk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</a:rPr>
              <a:t>- LAN cable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6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준비물 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 </a:t>
            </a:r>
            <a:r>
              <a:rPr lang="ko-KR" altLang="en-US" dirty="0" err="1" smtClean="0"/>
              <a:t>환경세팅할</a:t>
            </a:r>
            <a:r>
              <a:rPr lang="ko-KR" altLang="en-US" dirty="0" smtClean="0"/>
              <a:t> 때 필요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issue </a:t>
            </a:r>
            <a:r>
              <a:rPr lang="ko-KR" altLang="en-US" dirty="0" smtClean="0"/>
              <a:t>및 코드관리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github</a:t>
            </a:r>
            <a:r>
              <a:rPr lang="ko-KR" altLang="en-US" dirty="0" smtClean="0"/>
              <a:t>를 이용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50999"/>
            <a:ext cx="4355256" cy="285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140968"/>
            <a:ext cx="4928135" cy="165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22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준비물 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OS image</a:t>
            </a:r>
          </a:p>
          <a:p>
            <a:pPr lvl="1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413652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99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dk개발그룹테마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amsung smart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amsung smart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amsung smart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Samsung smart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sdk개발그룹테마</Template>
  <TotalTime>19930</TotalTime>
  <Words>553</Words>
  <Application>Microsoft Office PowerPoint</Application>
  <PresentationFormat>화면 슬라이드 쇼(4:3)</PresentationFormat>
  <Paragraphs>222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sdk개발그룹테마</vt:lpstr>
      <vt:lpstr>1_Samsung smart</vt:lpstr>
      <vt:lpstr>2_Samsung smart</vt:lpstr>
      <vt:lpstr>3_Samsung smart</vt:lpstr>
      <vt:lpstr>4_Samsung smart</vt:lpstr>
      <vt:lpstr>Office 테마</vt:lpstr>
      <vt:lpstr>PowerPoint 프레젠테이션</vt:lpstr>
      <vt:lpstr>index</vt:lpstr>
      <vt:lpstr>PowerPoint 프레젠테이션</vt:lpstr>
      <vt:lpstr>0. 시작동기</vt:lpstr>
      <vt:lpstr>0. 시작동기</vt:lpstr>
      <vt:lpstr>PowerPoint 프레젠테이션</vt:lpstr>
      <vt:lpstr>1. 준비물 (1/3)</vt:lpstr>
      <vt:lpstr>1. 준비물 (2/3)</vt:lpstr>
      <vt:lpstr>1. 준비물 (3/3)</vt:lpstr>
      <vt:lpstr>PowerPoint 프레젠테이션</vt:lpstr>
      <vt:lpstr>2. 라즈베리안 올리기</vt:lpstr>
      <vt:lpstr>2. 라즈베리안 올리기</vt:lpstr>
      <vt:lpstr>2. 라즈베리안 올리기</vt:lpstr>
      <vt:lpstr>PowerPoint 프레젠테이션</vt:lpstr>
      <vt:lpstr>2-1. 개발환경 </vt:lpstr>
      <vt:lpstr>2-1. 개발환경 </vt:lpstr>
      <vt:lpstr>2-1. 개발환경 </vt:lpstr>
      <vt:lpstr>PowerPoint 프레젠테이션</vt:lpstr>
      <vt:lpstr>3. 목표정하기</vt:lpstr>
      <vt:lpstr>3. 목표정하기</vt:lpstr>
      <vt:lpstr>PowerPoint 프레젠테이션</vt:lpstr>
      <vt:lpstr>4. 모터컨트롤</vt:lpstr>
      <vt:lpstr>4. 모터컨트롤</vt:lpstr>
      <vt:lpstr>4. 모터컨트롤</vt:lpstr>
      <vt:lpstr>4. 모터컨트롤</vt:lpstr>
      <vt:lpstr>4. 모터컨트롤</vt:lpstr>
      <vt:lpstr>PowerPoint 프레젠테이션</vt:lpstr>
      <vt:lpstr>5. remote 환경 구축</vt:lpstr>
      <vt:lpstr>5. remote 환경 구축</vt:lpstr>
      <vt:lpstr>PowerPoint 프레젠테이션</vt:lpstr>
      <vt:lpstr>6. Demo</vt:lpstr>
      <vt:lpstr>PowerPoint 프레젠테이션</vt:lpstr>
      <vt:lpstr>7. Todo</vt:lpstr>
      <vt:lpstr>PowerPoint 프레젠테이션</vt:lpstr>
      <vt:lpstr>보드종류</vt:lpstr>
      <vt:lpstr>라즈베리파이2 스펙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hjlee</dc:creator>
  <cp:lastModifiedBy>hjlee</cp:lastModifiedBy>
  <cp:revision>94</cp:revision>
  <dcterms:created xsi:type="dcterms:W3CDTF">2015-11-23T03:54:15Z</dcterms:created>
  <dcterms:modified xsi:type="dcterms:W3CDTF">2016-01-13T00:36:32Z</dcterms:modified>
</cp:coreProperties>
</file>